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9" r:id="rId4"/>
    <p:sldId id="25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8" r:id="rId27"/>
    <p:sldId id="281" r:id="rId28"/>
    <p:sldId id="282" r:id="rId29"/>
    <p:sldId id="283" r:id="rId30"/>
    <p:sldId id="284" r:id="rId31"/>
    <p:sldId id="285" r:id="rId32"/>
    <p:sldId id="286" r:id="rId33"/>
    <p:sldId id="287"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3" d="100"/>
          <a:sy n="113" d="100"/>
        </p:scale>
        <p:origin x="228" y="2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12/12/2023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12/12/2023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12/12/2023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12/12/2023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7024D1-DE2B-4B7C-B61B-DAA46E4980F1}"/>
              </a:ext>
            </a:extLst>
          </p:cNvPr>
          <p:cNvSpPr txBox="1"/>
          <p:nvPr/>
        </p:nvSpPr>
        <p:spPr>
          <a:xfrm>
            <a:off x="3826212" y="1060315"/>
            <a:ext cx="4539575" cy="1015663"/>
          </a:xfrm>
          <a:prstGeom prst="rect">
            <a:avLst/>
          </a:prstGeom>
          <a:noFill/>
        </p:spPr>
        <p:txBody>
          <a:bodyPr wrap="square" rtlCol="0">
            <a:spAutoFit/>
          </a:bodyPr>
          <a:lstStyle/>
          <a:p>
            <a:r>
              <a:rPr lang="en-US" sz="6000" dirty="0">
                <a:solidFill>
                  <a:schemeClr val="bg1"/>
                </a:solidFill>
                <a:latin typeface="Proxima Nova"/>
              </a:rPr>
              <a:t>CODE LAB-II</a:t>
            </a:r>
            <a:endParaRPr lang="en-AE" sz="6000" dirty="0">
              <a:solidFill>
                <a:schemeClr val="bg1"/>
              </a:solidFill>
              <a:latin typeface="Proxima Nova"/>
            </a:endParaRPr>
          </a:p>
        </p:txBody>
      </p:sp>
      <p:sp>
        <p:nvSpPr>
          <p:cNvPr id="12" name="TextBox 11">
            <a:extLst>
              <a:ext uri="{FF2B5EF4-FFF2-40B4-BE49-F238E27FC236}">
                <a16:creationId xmlns:a16="http://schemas.microsoft.com/office/drawing/2014/main" id="{9663E993-87C6-46D4-BF69-7757F29E6AB4}"/>
              </a:ext>
            </a:extLst>
          </p:cNvPr>
          <p:cNvSpPr txBox="1"/>
          <p:nvPr/>
        </p:nvSpPr>
        <p:spPr>
          <a:xfrm>
            <a:off x="2438399" y="2070237"/>
            <a:ext cx="7315200" cy="769441"/>
          </a:xfrm>
          <a:prstGeom prst="rect">
            <a:avLst/>
          </a:prstGeom>
          <a:noFill/>
        </p:spPr>
        <p:txBody>
          <a:bodyPr wrap="square" rtlCol="0">
            <a:spAutoFit/>
          </a:bodyPr>
          <a:lstStyle/>
          <a:p>
            <a:r>
              <a:rPr lang="en-US" sz="4400" dirty="0">
                <a:solidFill>
                  <a:schemeClr val="bg1"/>
                </a:solidFill>
                <a:latin typeface="Proxima Nova"/>
              </a:rPr>
              <a:t>Programming Skills Portfolio</a:t>
            </a:r>
            <a:endParaRPr lang="en-AE" sz="4400" dirty="0">
              <a:solidFill>
                <a:schemeClr val="bg1"/>
              </a:solidFill>
              <a:latin typeface="Proxima Nova"/>
            </a:endParaRPr>
          </a:p>
        </p:txBody>
      </p:sp>
      <p:cxnSp>
        <p:nvCxnSpPr>
          <p:cNvPr id="14" name="Straight Connector 13">
            <a:extLst>
              <a:ext uri="{FF2B5EF4-FFF2-40B4-BE49-F238E27FC236}">
                <a16:creationId xmlns:a16="http://schemas.microsoft.com/office/drawing/2014/main" id="{F0BDAE96-CB20-44AC-8696-C0989CAFB55C}"/>
              </a:ext>
            </a:extLst>
          </p:cNvPr>
          <p:cNvCxnSpPr/>
          <p:nvPr/>
        </p:nvCxnSpPr>
        <p:spPr>
          <a:xfrm>
            <a:off x="3346315" y="2070237"/>
            <a:ext cx="560313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2AA0A5-B97D-4C1A-B5AA-C0362C513CD4}"/>
              </a:ext>
            </a:extLst>
          </p:cNvPr>
          <p:cNvSpPr txBox="1"/>
          <p:nvPr/>
        </p:nvSpPr>
        <p:spPr>
          <a:xfrm>
            <a:off x="4918952" y="4426086"/>
            <a:ext cx="2026597" cy="584775"/>
          </a:xfrm>
          <a:prstGeom prst="rect">
            <a:avLst/>
          </a:prstGeom>
          <a:noFill/>
        </p:spPr>
        <p:txBody>
          <a:bodyPr wrap="square" rtlCol="0">
            <a:spAutoFit/>
          </a:bodyPr>
          <a:lstStyle/>
          <a:p>
            <a:r>
              <a:rPr lang="en-US" sz="3200" dirty="0">
                <a:solidFill>
                  <a:schemeClr val="bg1"/>
                </a:solidFill>
                <a:latin typeface="Monotype Corsiva" panose="03010101010201010101" pitchFamily="66" charset="0"/>
              </a:rPr>
              <a:t>Asif Yousaf</a:t>
            </a:r>
            <a:endParaRPr lang="en-AE" sz="3200"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347414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7 - Even Numbers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generates and prints even numbers between 1 and 100. The program uses a loop to iterate through numbers from 1 to 100.  Odd numbers are skipped using the 'continue' statement, and only even numbers are printed. Finally, an end marker indicates the completion of the program.</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02511" y="216559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0BA0C0D-1DCA-4D86-849A-F56A619CD0D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53"/>
          <a:stretch/>
        </p:blipFill>
        <p:spPr>
          <a:xfrm>
            <a:off x="455821" y="2742498"/>
            <a:ext cx="5381808" cy="315953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577840" y="3740729"/>
            <a:ext cx="914400" cy="8146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81FB2D79-24A2-4500-82EB-2511F28AF8D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21829" y="2670614"/>
            <a:ext cx="826661" cy="4006486"/>
          </a:xfrm>
        </p:spPr>
      </p:pic>
      <p:pic>
        <p:nvPicPr>
          <p:cNvPr id="14" name="Picture 13">
            <a:extLst>
              <a:ext uri="{FF2B5EF4-FFF2-40B4-BE49-F238E27FC236}">
                <a16:creationId xmlns:a16="http://schemas.microsoft.com/office/drawing/2014/main" id="{5B2D74DD-D299-479B-A85B-1CD08289199A}"/>
              </a:ext>
            </a:extLst>
          </p:cNvPr>
          <p:cNvPicPr>
            <a:picLocks noChangeAspect="1"/>
          </p:cNvPicPr>
          <p:nvPr/>
        </p:nvPicPr>
        <p:blipFill rotWithShape="1">
          <a:blip r:embed="rId4">
            <a:extLst>
              <a:ext uri="{28A0092B-C50C-407E-A947-70E740481C1C}">
                <a14:useLocalDpi xmlns:a14="http://schemas.microsoft.com/office/drawing/2010/main" val="0"/>
              </a:ext>
            </a:extLst>
          </a:blip>
          <a:srcRect l="-42709" t="-1158" r="42709" b="1158"/>
          <a:stretch/>
        </p:blipFill>
        <p:spPr>
          <a:xfrm>
            <a:off x="7618757" y="2627256"/>
            <a:ext cx="1114501" cy="4049843"/>
          </a:xfrm>
          <a:prstGeom prst="rect">
            <a:avLst/>
          </a:prstGeom>
        </p:spPr>
      </p:pic>
      <p:cxnSp>
        <p:nvCxnSpPr>
          <p:cNvPr id="21" name="Straight Connector 20">
            <a:extLst>
              <a:ext uri="{FF2B5EF4-FFF2-40B4-BE49-F238E27FC236}">
                <a16:creationId xmlns:a16="http://schemas.microsoft.com/office/drawing/2014/main" id="{CEC5D31F-E55B-40A6-9079-8050DF1A184F}"/>
              </a:ext>
            </a:extLst>
          </p:cNvPr>
          <p:cNvCxnSpPr>
            <a:cxnSpLocks/>
          </p:cNvCxnSpPr>
          <p:nvPr/>
        </p:nvCxnSpPr>
        <p:spPr>
          <a:xfrm>
            <a:off x="7268010"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02F0F8CD-E2FE-4AED-A8D5-C78A9B7EB887}"/>
              </a:ext>
            </a:extLst>
          </p:cNvPr>
          <p:cNvCxnSpPr>
            <a:cxnSpLocks/>
          </p:cNvCxnSpPr>
          <p:nvPr/>
        </p:nvCxnSpPr>
        <p:spPr>
          <a:xfrm flipV="1">
            <a:off x="7705884"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AFFAE5-4A18-4512-9792-A2EF707A2E76}"/>
              </a:ext>
            </a:extLst>
          </p:cNvPr>
          <p:cNvCxnSpPr>
            <a:cxnSpLocks/>
          </p:cNvCxnSpPr>
          <p:nvPr/>
        </p:nvCxnSpPr>
        <p:spPr>
          <a:xfrm>
            <a:off x="7705884" y="2670614"/>
            <a:ext cx="28725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E79DD3F9-0B09-4E96-817B-0CBA2826421C}"/>
              </a:ext>
            </a:extLst>
          </p:cNvPr>
          <p:cNvSpPr/>
          <p:nvPr/>
        </p:nvSpPr>
        <p:spPr>
          <a:xfrm>
            <a:off x="7239000" y="671512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99401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8 - Print Pattern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presents a simple Python program that generates a numeric pattern. The program utilizes nested loops to control the number of rows and columns, creating a pattern where each row displays sequential numbers. The Python code, its corresponding output, and additional comments detailing each step are provided below.</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731733" y="2396424"/>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CF983F64-CF98-423E-9CE2-F61541823C5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61"/>
          <a:stretch/>
        </p:blipFill>
        <p:spPr>
          <a:xfrm>
            <a:off x="528624" y="2809001"/>
            <a:ext cx="7642816" cy="3259234"/>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7964163" y="3863131"/>
            <a:ext cx="767570" cy="53327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9359D554-09DA-4F40-970D-A330ABACBD4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6751"/>
          <a:stretch/>
        </p:blipFill>
        <p:spPr>
          <a:xfrm>
            <a:off x="8889909" y="3384178"/>
            <a:ext cx="1836090" cy="1735600"/>
          </a:xfrm>
        </p:spPr>
      </p:pic>
    </p:spTree>
    <p:extLst>
      <p:ext uri="{BB962C8B-B14F-4D97-AF65-F5344CB8AC3E}">
        <p14:creationId xmlns:p14="http://schemas.microsoft.com/office/powerpoint/2010/main" val="278801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9 - Integer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683933"/>
            <a:ext cx="10294990" cy="846987"/>
          </a:xfrm>
        </p:spPr>
        <p:txBody>
          <a:bodyPr>
            <a:noAutofit/>
          </a:bodyPr>
          <a:lstStyle/>
          <a:p>
            <a:pPr>
              <a:lnSpc>
                <a:spcPct val="150000"/>
              </a:lnSpc>
            </a:pPr>
            <a:r>
              <a:rPr lang="en-US" sz="1300" b="0" i="0" dirty="0">
                <a:solidFill>
                  <a:srgbClr val="FFFFFF"/>
                </a:solidFill>
                <a:effectLst/>
                <a:latin typeface="Proxima Nova"/>
              </a:rPr>
              <a:t>This code demonstrates a program that works with an integer list. It creates a list, outputs its original form, finds the highest and lowest values, sorts the list in ascending and descending order, appends two elements, and prints the final list.</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71024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800367" y="173964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13288" y="3799604"/>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298A5EC7-AB56-43A6-A0CE-320F247266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2201309"/>
            <a:ext cx="3594932" cy="4619219"/>
          </a:xfrm>
        </p:spPr>
      </p:pic>
      <p:pic>
        <p:nvPicPr>
          <p:cNvPr id="13" name="Content Placeholder 12">
            <a:extLst>
              <a:ext uri="{FF2B5EF4-FFF2-40B4-BE49-F238E27FC236}">
                <a16:creationId xmlns:a16="http://schemas.microsoft.com/office/drawing/2014/main" id="{25984B0A-2FDD-4DD4-92E6-7BF2184FF0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7630"/>
          <a:stretch/>
        </p:blipFill>
        <p:spPr>
          <a:xfrm>
            <a:off x="5823855" y="2960249"/>
            <a:ext cx="5831302" cy="1224421"/>
          </a:xfrm>
        </p:spPr>
      </p:pic>
    </p:spTree>
    <p:extLst>
      <p:ext uri="{BB962C8B-B14F-4D97-AF65-F5344CB8AC3E}">
        <p14:creationId xmlns:p14="http://schemas.microsoft.com/office/powerpoint/2010/main" val="296812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10 - Film Dictionary</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932447"/>
            <a:ext cx="10294990" cy="846987"/>
          </a:xfrm>
        </p:spPr>
        <p:txBody>
          <a:bodyPr>
            <a:noAutofit/>
          </a:bodyPr>
          <a:lstStyle/>
          <a:p>
            <a:pPr>
              <a:lnSpc>
                <a:spcPct val="150000"/>
              </a:lnSpc>
            </a:pPr>
            <a:r>
              <a:rPr lang="en-US" sz="1300" b="0" i="0" dirty="0">
                <a:solidFill>
                  <a:srgbClr val="FFFFFF"/>
                </a:solidFill>
                <a:effectLst/>
                <a:latin typeface="Proxima Nova"/>
              </a:rPr>
              <a:t>This code creates a simple film directory using a Python dictionary. The dictionary contains details such as the film title, director, release year, genre, and rating. The program then displays these film details using a loop, showcasing how to iterate through key-value pairs.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90825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815970" y="190825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F74710E-B15E-4AD8-86AB-FE03D6B6C9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2501475"/>
            <a:ext cx="5395290" cy="3684588"/>
          </a:xfrm>
        </p:spPr>
      </p:pic>
      <p:pic>
        <p:nvPicPr>
          <p:cNvPr id="12" name="Content Placeholder 11">
            <a:extLst>
              <a:ext uri="{FF2B5EF4-FFF2-40B4-BE49-F238E27FC236}">
                <a16:creationId xmlns:a16="http://schemas.microsoft.com/office/drawing/2014/main" id="{21ED76C0-DD68-4970-9237-70C166A91C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5970" y="3030950"/>
            <a:ext cx="3136224" cy="162218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95897" y="3842043"/>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86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11 - Year Tuples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932447"/>
            <a:ext cx="10294990" cy="846987"/>
          </a:xfrm>
        </p:spPr>
        <p:txBody>
          <a:bodyPr>
            <a:noAutofit/>
          </a:bodyPr>
          <a:lstStyle/>
          <a:p>
            <a:pPr>
              <a:lnSpc>
                <a:spcPct val="150000"/>
              </a:lnSpc>
            </a:pPr>
            <a:r>
              <a:rPr lang="en-US" sz="1300" b="0" i="0" dirty="0">
                <a:solidFill>
                  <a:srgbClr val="FFFFFF"/>
                </a:solidFill>
                <a:effectLst/>
                <a:latin typeface="Proxima Nova"/>
              </a:rPr>
              <a:t>This code explores the manipulation of a tuple containing various years. It demonstrates the retrieval of a specific value, the reversal of the entire tuple, counting occurrences of a particular year, obtaining the index of a specified value, and determining the length of the tuple.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90825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358615" y="1915986"/>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462729" y="409973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Content Placeholder 17">
            <a:extLst>
              <a:ext uri="{FF2B5EF4-FFF2-40B4-BE49-F238E27FC236}">
                <a16:creationId xmlns:a16="http://schemas.microsoft.com/office/drawing/2014/main" id="{A0FDBE20-B374-4A26-90CE-FBF72CA58E6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41"/>
          <a:stretch/>
        </p:blipFill>
        <p:spPr>
          <a:xfrm>
            <a:off x="651512" y="2369920"/>
            <a:ext cx="4576864" cy="4488080"/>
          </a:xfrm>
        </p:spPr>
      </p:pic>
      <p:pic>
        <p:nvPicPr>
          <p:cNvPr id="23" name="Content Placeholder 22">
            <a:extLst>
              <a:ext uri="{FF2B5EF4-FFF2-40B4-BE49-F238E27FC236}">
                <a16:creationId xmlns:a16="http://schemas.microsoft.com/office/drawing/2014/main" id="{611A47FA-E218-4113-82C5-3D34FF904C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3173"/>
          <a:stretch/>
        </p:blipFill>
        <p:spPr>
          <a:xfrm>
            <a:off x="6442645" y="3531703"/>
            <a:ext cx="5361428" cy="1136068"/>
          </a:xfrm>
        </p:spPr>
      </p:pic>
    </p:spTree>
    <p:extLst>
      <p:ext uri="{BB962C8B-B14F-4D97-AF65-F5344CB8AC3E}">
        <p14:creationId xmlns:p14="http://schemas.microsoft.com/office/powerpoint/2010/main" val="179564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0179"/>
            <a:ext cx="10515600" cy="837495"/>
          </a:xfrm>
        </p:spPr>
        <p:txBody>
          <a:bodyPr>
            <a:normAutofit/>
          </a:bodyPr>
          <a:lstStyle/>
          <a:p>
            <a:r>
              <a:rPr lang="en-US" sz="4000" dirty="0">
                <a:solidFill>
                  <a:schemeClr val="bg2"/>
                </a:solidFill>
                <a:latin typeface="Proxima Nova"/>
              </a:rPr>
              <a:t>Chapter 1 Ex 12 - Area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3872" y="418154"/>
            <a:ext cx="10294990" cy="846987"/>
          </a:xfrm>
        </p:spPr>
        <p:txBody>
          <a:bodyPr>
            <a:noAutofit/>
          </a:bodyPr>
          <a:lstStyle/>
          <a:p>
            <a:pPr>
              <a:lnSpc>
                <a:spcPct val="150000"/>
              </a:lnSpc>
            </a:pPr>
            <a:r>
              <a:rPr lang="en-US" sz="1200" b="0" i="0" dirty="0">
                <a:solidFill>
                  <a:srgbClr val="FFFFFF"/>
                </a:solidFill>
                <a:effectLst/>
                <a:latin typeface="Proxima Nova"/>
              </a:rPr>
              <a:t>This code calculates the area of geometric shapes (square, circle, triangle). It uses functions for each shape, a menu for user interaction, and the math module for circle calculations. Below is the Python code, its output, and comments explaining each step.</a:t>
            </a:r>
            <a:endParaRPr lang="en-AE" sz="12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23572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265639" y="126514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070782" y="3990110"/>
            <a:ext cx="1122200" cy="84789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Content Placeholder 15">
            <a:extLst>
              <a:ext uri="{FF2B5EF4-FFF2-40B4-BE49-F238E27FC236}">
                <a16:creationId xmlns:a16="http://schemas.microsoft.com/office/drawing/2014/main" id="{A0C66A5B-1307-4017-8A45-97378E2500F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19" b="-1"/>
          <a:stretch/>
        </p:blipFill>
        <p:spPr>
          <a:xfrm>
            <a:off x="633872" y="1664768"/>
            <a:ext cx="4245699" cy="5193232"/>
          </a:xfrm>
        </p:spPr>
      </p:pic>
      <p:pic>
        <p:nvPicPr>
          <p:cNvPr id="22" name="Content Placeholder 21">
            <a:extLst>
              <a:ext uri="{FF2B5EF4-FFF2-40B4-BE49-F238E27FC236}">
                <a16:creationId xmlns:a16="http://schemas.microsoft.com/office/drawing/2014/main" id="{F45EB3A3-A2DF-49F5-B2B1-F7CBE79805AE}"/>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1178"/>
          <a:stretch/>
        </p:blipFill>
        <p:spPr>
          <a:xfrm>
            <a:off x="6384193" y="1958256"/>
            <a:ext cx="3205510" cy="2879751"/>
          </a:xfrm>
        </p:spPr>
      </p:pic>
    </p:spTree>
    <p:extLst>
      <p:ext uri="{BB962C8B-B14F-4D97-AF65-F5344CB8AC3E}">
        <p14:creationId xmlns:p14="http://schemas.microsoft.com/office/powerpoint/2010/main" val="395556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16067" y="-90609"/>
            <a:ext cx="10515600" cy="1325563"/>
          </a:xfrm>
        </p:spPr>
        <p:txBody>
          <a:bodyPr>
            <a:normAutofit/>
          </a:bodyPr>
          <a:lstStyle/>
          <a:p>
            <a:r>
              <a:rPr lang="en-US" sz="4000" dirty="0">
                <a:solidFill>
                  <a:schemeClr val="bg2"/>
                </a:solidFill>
                <a:latin typeface="Proxima Nova"/>
              </a:rPr>
              <a:t>Chapter 1 Ex 13 - Product of list items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16067" y="931852"/>
            <a:ext cx="10294990" cy="577025"/>
          </a:xfrm>
        </p:spPr>
        <p:txBody>
          <a:bodyPr>
            <a:noAutofit/>
          </a:bodyPr>
          <a:lstStyle/>
          <a:p>
            <a:pPr>
              <a:lnSpc>
                <a:spcPct val="150000"/>
              </a:lnSpc>
            </a:pPr>
            <a:r>
              <a:rPr lang="en-US" sz="1300" b="0" i="0" dirty="0">
                <a:solidFill>
                  <a:srgbClr val="FFFFFF"/>
                </a:solidFill>
                <a:effectLst/>
                <a:latin typeface="Proxima Nova"/>
              </a:rPr>
              <a:t>This code showcases a simple program that calculates the product of values in a given list. The provided Python code, its corresponding output, and explanatory comments are presented below.</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08696"/>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57626" y="189293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01B1E146-C947-4ADA-BC6D-A7B86F67E7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5402" y="2253969"/>
            <a:ext cx="5610013" cy="3910629"/>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48057" y="382421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61DCC4AE-DAFA-4F0E-9C5F-4C429FBEF31E}"/>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27725"/>
          <a:stretch/>
        </p:blipFill>
        <p:spPr>
          <a:xfrm>
            <a:off x="6679809" y="3628019"/>
            <a:ext cx="4016844" cy="220774"/>
          </a:xfrm>
        </p:spPr>
      </p:pic>
    </p:spTree>
    <p:extLst>
      <p:ext uri="{BB962C8B-B14F-4D97-AF65-F5344CB8AC3E}">
        <p14:creationId xmlns:p14="http://schemas.microsoft.com/office/powerpoint/2010/main" val="352493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Bonus Ex A - Multiplication Tables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generates multiplication tables for numbers 1 through 10. It utilizes nested loops to iterate through each multiplication table and displays the results.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242237" y="1881847"/>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830DAEB-A93D-46F8-B903-E0C8869692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876" y="2478350"/>
            <a:ext cx="4954854" cy="321894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121907" y="409973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F5079CF9-EB07-4A5D-A37C-711EA82A0D9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17051" y="2343512"/>
            <a:ext cx="1874757" cy="3684588"/>
          </a:xfrm>
        </p:spPr>
      </p:pic>
    </p:spTree>
    <p:extLst>
      <p:ext uri="{BB962C8B-B14F-4D97-AF65-F5344CB8AC3E}">
        <p14:creationId xmlns:p14="http://schemas.microsoft.com/office/powerpoint/2010/main" val="84424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Bonus Ex B - Locations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demonstrates the manipulation of a list of locations. The original list is displayed, sorted in different ways, reversed, and then sorted in place.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04904" y="1881050"/>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8" name="Content Placeholder 7">
            <a:extLst>
              <a:ext uri="{FF2B5EF4-FFF2-40B4-BE49-F238E27FC236}">
                <a16:creationId xmlns:a16="http://schemas.microsoft.com/office/drawing/2014/main" id="{C56319F6-BD7E-41DF-9859-68955BA0ED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471243"/>
            <a:ext cx="5001526" cy="4212189"/>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51064" y="404154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CF9B04CB-07E2-4D00-A619-7DA8DF72284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04904" y="2624317"/>
            <a:ext cx="4667901" cy="3429479"/>
          </a:xfrm>
        </p:spPr>
      </p:pic>
    </p:spTree>
    <p:extLst>
      <p:ext uri="{BB962C8B-B14F-4D97-AF65-F5344CB8AC3E}">
        <p14:creationId xmlns:p14="http://schemas.microsoft.com/office/powerpoint/2010/main" val="131749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30728" y="-22074"/>
            <a:ext cx="10515600" cy="1096117"/>
          </a:xfrm>
        </p:spPr>
        <p:txBody>
          <a:bodyPr>
            <a:normAutofit/>
          </a:bodyPr>
          <a:lstStyle/>
          <a:p>
            <a:r>
              <a:rPr lang="en-US" sz="4000" dirty="0">
                <a:solidFill>
                  <a:schemeClr val="bg2"/>
                </a:solidFill>
                <a:latin typeface="Proxima Nova"/>
              </a:rPr>
              <a:t>Chapter 1 Bonus Ex C - Calculator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0728" y="837633"/>
            <a:ext cx="10294990" cy="351418"/>
          </a:xfrm>
        </p:spPr>
        <p:txBody>
          <a:bodyPr>
            <a:noAutofit/>
          </a:bodyPr>
          <a:lstStyle/>
          <a:p>
            <a:pPr>
              <a:lnSpc>
                <a:spcPct val="150000"/>
              </a:lnSpc>
            </a:pPr>
            <a:r>
              <a:rPr lang="en-US" sz="1400" b="0" i="0" dirty="0">
                <a:solidFill>
                  <a:srgbClr val="FFFFFF"/>
                </a:solidFill>
                <a:effectLst/>
                <a:latin typeface="Proxima Nova"/>
              </a:rPr>
              <a:t>This code implements a simple calculator using a loop to allow the user to perform multiple calculations. while True:</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30728" y="1215924"/>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96882" y="123289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7E78D13-8427-4AB3-879C-F22AA8628A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728" y="1604709"/>
            <a:ext cx="4597977" cy="5251478"/>
          </a:xfrm>
        </p:spPr>
      </p:pic>
      <p:pic>
        <p:nvPicPr>
          <p:cNvPr id="12" name="Content Placeholder 11">
            <a:extLst>
              <a:ext uri="{FF2B5EF4-FFF2-40B4-BE49-F238E27FC236}">
                <a16:creationId xmlns:a16="http://schemas.microsoft.com/office/drawing/2014/main" id="{E0A82874-C62E-4E53-83F1-49CB1CD4F71B}"/>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472" b="849"/>
          <a:stretch/>
        </p:blipFill>
        <p:spPr>
          <a:xfrm>
            <a:off x="6172134" y="1862436"/>
            <a:ext cx="4052519" cy="415793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47309" y="3556335"/>
            <a:ext cx="1583988" cy="59171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0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FB5E-820C-4690-B350-9DE3998C6B8B}"/>
              </a:ext>
            </a:extLst>
          </p:cNvPr>
          <p:cNvSpPr>
            <a:spLocks noGrp="1"/>
          </p:cNvSpPr>
          <p:nvPr>
            <p:ph type="title"/>
          </p:nvPr>
        </p:nvSpPr>
        <p:spPr>
          <a:xfrm>
            <a:off x="839788" y="365125"/>
            <a:ext cx="10515600" cy="1006475"/>
          </a:xfrm>
        </p:spPr>
        <p:txBody>
          <a:bodyPr/>
          <a:lstStyle/>
          <a:p>
            <a:r>
              <a:rPr lang="en-US" dirty="0">
                <a:solidFill>
                  <a:schemeClr val="bg1"/>
                </a:solidFill>
                <a:latin typeface="Proxima Nova"/>
              </a:rPr>
              <a:t>Table Of Contents</a:t>
            </a:r>
            <a:r>
              <a:rPr lang="en-US" dirty="0"/>
              <a:t>	</a:t>
            </a:r>
            <a:endParaRPr lang="en-AE" dirty="0"/>
          </a:p>
        </p:txBody>
      </p:sp>
      <p:sp>
        <p:nvSpPr>
          <p:cNvPr id="9" name="TextBox 8">
            <a:extLst>
              <a:ext uri="{FF2B5EF4-FFF2-40B4-BE49-F238E27FC236}">
                <a16:creationId xmlns:a16="http://schemas.microsoft.com/office/drawing/2014/main" id="{DD75859C-B95B-4A95-BF19-08A2FDC5666D}"/>
              </a:ext>
            </a:extLst>
          </p:cNvPr>
          <p:cNvSpPr txBox="1"/>
          <p:nvPr/>
        </p:nvSpPr>
        <p:spPr>
          <a:xfrm>
            <a:off x="836612" y="1157592"/>
            <a:ext cx="8741957" cy="3899081"/>
          </a:xfrm>
          <a:prstGeom prst="rect">
            <a:avLst/>
          </a:prstGeom>
          <a:noFill/>
        </p:spPr>
        <p:txBody>
          <a:bodyPr wrap="square" rtlCol="0">
            <a:spAutoFit/>
          </a:bodyPr>
          <a:lstStyle/>
          <a:p>
            <a:pPr>
              <a:lnSpc>
                <a:spcPct val="150000"/>
              </a:lnSpc>
            </a:pPr>
            <a:r>
              <a:rPr lang="en-US" sz="2800" b="0" i="0" dirty="0">
                <a:solidFill>
                  <a:srgbClr val="ECECF1"/>
                </a:solidFill>
                <a:effectLst/>
                <a:latin typeface="Söhne"/>
              </a:rPr>
              <a:t>Chapter 1 - Python Refresher </a:t>
            </a:r>
          </a:p>
          <a:p>
            <a:pPr>
              <a:lnSpc>
                <a:spcPct val="150000"/>
              </a:lnSpc>
            </a:pPr>
            <a:r>
              <a:rPr lang="en-US" sz="2800" b="0" i="0" dirty="0">
                <a:solidFill>
                  <a:srgbClr val="ECECF1"/>
                </a:solidFill>
                <a:effectLst/>
                <a:latin typeface="Söhne"/>
              </a:rPr>
              <a:t>Chapter 2 - Graphical User Interface </a:t>
            </a:r>
          </a:p>
          <a:p>
            <a:pPr>
              <a:lnSpc>
                <a:spcPct val="150000"/>
              </a:lnSpc>
            </a:pPr>
            <a:r>
              <a:rPr lang="en-US" sz="2800" b="0" i="0" dirty="0">
                <a:solidFill>
                  <a:srgbClr val="ECECF1"/>
                </a:solidFill>
                <a:effectLst/>
                <a:latin typeface="Söhne"/>
              </a:rPr>
              <a:t>Chapter 3 - Graphical User Interface(Cont.) </a:t>
            </a:r>
          </a:p>
          <a:p>
            <a:pPr>
              <a:lnSpc>
                <a:spcPct val="150000"/>
              </a:lnSpc>
            </a:pPr>
            <a:r>
              <a:rPr lang="en-US" sz="2800" b="0" i="0" dirty="0">
                <a:solidFill>
                  <a:srgbClr val="ECECF1"/>
                </a:solidFill>
                <a:effectLst/>
                <a:latin typeface="Söhne"/>
              </a:rPr>
              <a:t>Chapter 4 - File Handling and Regular Expressions </a:t>
            </a:r>
          </a:p>
          <a:p>
            <a:pPr>
              <a:lnSpc>
                <a:spcPct val="150000"/>
              </a:lnSpc>
            </a:pPr>
            <a:r>
              <a:rPr lang="en-US" sz="2800" b="0" i="0" dirty="0">
                <a:solidFill>
                  <a:srgbClr val="ECECF1"/>
                </a:solidFill>
                <a:effectLst/>
                <a:latin typeface="Söhne"/>
              </a:rPr>
              <a:t>Chapter 5 - Object Oriented Programming </a:t>
            </a:r>
          </a:p>
          <a:p>
            <a:pPr>
              <a:lnSpc>
                <a:spcPct val="150000"/>
              </a:lnSpc>
            </a:pPr>
            <a:r>
              <a:rPr lang="en-US" sz="2800" b="0" i="0" dirty="0">
                <a:solidFill>
                  <a:srgbClr val="ECECF1"/>
                </a:solidFill>
                <a:effectLst/>
                <a:latin typeface="Söhne"/>
              </a:rPr>
              <a:t>Chapter 6 - Python Standard Library Modules</a:t>
            </a:r>
            <a:endParaRPr lang="en-AE" sz="2800" dirty="0">
              <a:latin typeface="Proxima Nova"/>
            </a:endParaRPr>
          </a:p>
        </p:txBody>
      </p:sp>
    </p:spTree>
    <p:extLst>
      <p:ext uri="{BB962C8B-B14F-4D97-AF65-F5344CB8AC3E}">
        <p14:creationId xmlns:p14="http://schemas.microsoft.com/office/powerpoint/2010/main" val="409952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Further Ex I - Count seconds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presents a program that prompts the user to enter the number of days and calculates the corresponding number of seconds. The program ensures valid input by checking if the user's input consists of digits. Below, you'll find the Python code, its corresponding output, and additional comments detailing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116287" y="195099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78F4812D-654E-4B34-989C-E9BF8E7145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534496"/>
            <a:ext cx="5782247" cy="3706568"/>
          </a:xfrm>
        </p:spPr>
      </p:pic>
      <p:pic>
        <p:nvPicPr>
          <p:cNvPr id="12" name="Content Placeholder 11">
            <a:extLst>
              <a:ext uri="{FF2B5EF4-FFF2-40B4-BE49-F238E27FC236}">
                <a16:creationId xmlns:a16="http://schemas.microsoft.com/office/drawing/2014/main" id="{24189135-C193-43A2-B563-8C8DE2371D5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16287" y="3699056"/>
            <a:ext cx="2896004" cy="352474"/>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985816" y="3875293"/>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48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II - Sum of Digits in number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presents a program that calculates the sum of digits in a given number. It defines a function, sum of</a:t>
            </a:r>
            <a:r>
              <a:rPr lang="en-US" sz="1400" b="0" dirty="0">
                <a:solidFill>
                  <a:srgbClr val="FFFFFF"/>
                </a:solidFill>
                <a:latin typeface="Proxima Nova"/>
              </a:rPr>
              <a:t> </a:t>
            </a:r>
            <a:r>
              <a:rPr lang="en-US" sz="1400" b="0" i="0" dirty="0">
                <a:solidFill>
                  <a:srgbClr val="FFFFFF"/>
                </a:solidFill>
                <a:effectLst/>
                <a:latin typeface="Proxima Nova"/>
              </a:rPr>
              <a:t>digits, which takes an integer as input, converts it to a string to iterate through each digit, and computes the sum. The user is prompted to input a number, and the program displays the result – the sum of digits in the entered number.</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66265" y="195425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24" name="Content Placeholder 23">
            <a:extLst>
              <a:ext uri="{FF2B5EF4-FFF2-40B4-BE49-F238E27FC236}">
                <a16:creationId xmlns:a16="http://schemas.microsoft.com/office/drawing/2014/main" id="{FDEF4117-7A1D-451A-AA2F-0518B479FF1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66265" y="3247999"/>
            <a:ext cx="2314898" cy="362001"/>
          </a:xfrm>
        </p:spPr>
      </p:pic>
      <p:pic>
        <p:nvPicPr>
          <p:cNvPr id="29" name="Content Placeholder 28">
            <a:extLst>
              <a:ext uri="{FF2B5EF4-FFF2-40B4-BE49-F238E27FC236}">
                <a16:creationId xmlns:a16="http://schemas.microsoft.com/office/drawing/2014/main" id="{EA0AF536-54DF-4293-8618-B50D721D9AF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512" y="2471244"/>
            <a:ext cx="5125833" cy="41325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406319" y="3725473"/>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42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III - Arrows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showcases a simple program that generates a pattern using asterisks. The pattern consists of rows where the number of asterisks in each row increases incrementally, creating a visually appealing pyramid-like structure. The number of rows in the pattern is set to 5, but this can be easily adjusted.</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048554" y="194834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3E6D6A2-1FAE-4F4F-A7F4-1841E67029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526567"/>
            <a:ext cx="5121982" cy="3684588"/>
          </a:xfrm>
        </p:spPr>
      </p:pic>
      <p:pic>
        <p:nvPicPr>
          <p:cNvPr id="13" name="Content Placeholder 12">
            <a:extLst>
              <a:ext uri="{FF2B5EF4-FFF2-40B4-BE49-F238E27FC236}">
                <a16:creationId xmlns:a16="http://schemas.microsoft.com/office/drawing/2014/main" id="{786E021B-A6DD-4842-96F0-33C62D7392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16287" y="3210893"/>
            <a:ext cx="2001819" cy="171873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64141" y="3883415"/>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30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IV - Count items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demonstrates a program that counts the occurrences of each staff member in a given list. It uses a dictionary to store the count of each staff member and iterates through the list, updating the counts accordingly. The final output displays the count for each staff member.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0199" y="1996737"/>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96A7F246-9D5A-4119-8E48-C7E3A015DD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1883" y="2507070"/>
            <a:ext cx="5971246" cy="3759373"/>
          </a:xfrm>
        </p:spPr>
      </p:pic>
      <p:pic>
        <p:nvPicPr>
          <p:cNvPr id="12" name="Content Placeholder 11">
            <a:extLst>
              <a:ext uri="{FF2B5EF4-FFF2-40B4-BE49-F238E27FC236}">
                <a16:creationId xmlns:a16="http://schemas.microsoft.com/office/drawing/2014/main" id="{8999F703-0BA3-473B-ACC0-D2F4D278382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053" t="-2334" r="1053" b="2334"/>
          <a:stretch/>
        </p:blipFill>
        <p:spPr>
          <a:xfrm>
            <a:off x="7220199" y="3216571"/>
            <a:ext cx="1990303" cy="166851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888736" y="3775349"/>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63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V - </a:t>
            </a:r>
            <a:r>
              <a:rPr lang="en-US" sz="4000" dirty="0" err="1">
                <a:solidFill>
                  <a:schemeClr val="bg2"/>
                </a:solidFill>
                <a:latin typeface="Proxima Nova"/>
              </a:rPr>
              <a:t>Lamda</a:t>
            </a:r>
            <a:r>
              <a:rPr lang="en-US" sz="4000" dirty="0">
                <a:solidFill>
                  <a:schemeClr val="bg2"/>
                </a:solidFill>
                <a:latin typeface="Proxima Nova"/>
              </a:rPr>
              <a:t>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654425"/>
            <a:ext cx="10753088" cy="873209"/>
          </a:xfrm>
        </p:spPr>
        <p:txBody>
          <a:bodyPr>
            <a:noAutofit/>
          </a:bodyPr>
          <a:lstStyle/>
          <a:p>
            <a:pPr>
              <a:lnSpc>
                <a:spcPct val="150000"/>
              </a:lnSpc>
            </a:pPr>
            <a:r>
              <a:rPr lang="en-US" sz="1400" b="0" i="0" dirty="0">
                <a:solidFill>
                  <a:srgbClr val="FFFFFF"/>
                </a:solidFill>
                <a:effectLst/>
                <a:latin typeface="Proxima Nova"/>
              </a:rPr>
              <a:t>This code utilizes lambda functions to sort a list of tuples representing marks for various courses. The tuples consist of the course name and the corresponding mark.</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65129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63817" y="5091259"/>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7F124452-2CC3-49CA-BFFB-0026A38AC9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3817" y="2057711"/>
            <a:ext cx="5157787" cy="2946740"/>
          </a:xfrm>
        </p:spPr>
      </p:pic>
      <p:pic>
        <p:nvPicPr>
          <p:cNvPr id="13" name="Content Placeholder 12">
            <a:extLst>
              <a:ext uri="{FF2B5EF4-FFF2-40B4-BE49-F238E27FC236}">
                <a16:creationId xmlns:a16="http://schemas.microsoft.com/office/drawing/2014/main" id="{06DD1A26-F38C-4C77-B830-8615D0F60D0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2857" b="12006"/>
          <a:stretch/>
        </p:blipFill>
        <p:spPr>
          <a:xfrm>
            <a:off x="419650" y="5809365"/>
            <a:ext cx="11352699" cy="394210"/>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rot="16200000" flipH="1">
            <a:off x="4170856" y="4694070"/>
            <a:ext cx="1022424" cy="694269"/>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97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515986" y="2260108"/>
            <a:ext cx="7854243"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2 - Graphical User Interface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72330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1 - Welcome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57193" y="718082"/>
            <a:ext cx="11185812" cy="873209"/>
          </a:xfrm>
        </p:spPr>
        <p:txBody>
          <a:bodyPr>
            <a:noAutofit/>
          </a:bodyPr>
          <a:lstStyle/>
          <a:p>
            <a:pPr>
              <a:lnSpc>
                <a:spcPct val="150000"/>
              </a:lnSpc>
            </a:pPr>
            <a:r>
              <a:rPr lang="en-US" sz="1400" b="0" i="0" dirty="0">
                <a:solidFill>
                  <a:srgbClr val="FFFFFF"/>
                </a:solidFill>
                <a:effectLst/>
                <a:latin typeface="Proxima Nova"/>
              </a:rPr>
              <a:t>This code demonstrates a simple graphical user interface (GUI)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module. The program creates a window with a welcoming message.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1" name="Content Placeholder 10">
            <a:extLst>
              <a:ext uri="{FF2B5EF4-FFF2-40B4-BE49-F238E27FC236}">
                <a16:creationId xmlns:a16="http://schemas.microsoft.com/office/drawing/2014/main" id="{2E9301F8-604B-4704-9604-1C93F199AD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7193" y="2189726"/>
            <a:ext cx="5311592" cy="4156246"/>
          </a:xfrm>
        </p:spPr>
      </p:pic>
      <p:pic>
        <p:nvPicPr>
          <p:cNvPr id="9" name="Content Placeholder 8">
            <a:extLst>
              <a:ext uri="{FF2B5EF4-FFF2-40B4-BE49-F238E27FC236}">
                <a16:creationId xmlns:a16="http://schemas.microsoft.com/office/drawing/2014/main" id="{AA291740-1F9C-40C6-82AD-40999555D89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71510" y="2513388"/>
            <a:ext cx="3534196" cy="368458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5403273" y="3158836"/>
            <a:ext cx="1421477" cy="73105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249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2 - Managing Layout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739076"/>
            <a:ext cx="10753088" cy="873209"/>
          </a:xfrm>
        </p:spPr>
        <p:txBody>
          <a:bodyPr>
            <a:noAutofit/>
          </a:bodyPr>
          <a:lstStyle/>
          <a:p>
            <a:pPr>
              <a:lnSpc>
                <a:spcPct val="150000"/>
              </a:lnSpc>
            </a:pPr>
            <a:r>
              <a:rPr lang="en-US" sz="1400" b="0" i="0" dirty="0">
                <a:solidFill>
                  <a:srgbClr val="FFFFFF"/>
                </a:solidFill>
                <a:effectLst/>
                <a:latin typeface="Proxima Nova"/>
              </a:rPr>
              <a:t>This code showcases the use of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create a simple GUI with four labels. Each label is styled differently and arranged at different positions within the main window.</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22" name="Content Placeholder 21">
            <a:extLst>
              <a:ext uri="{FF2B5EF4-FFF2-40B4-BE49-F238E27FC236}">
                <a16:creationId xmlns:a16="http://schemas.microsoft.com/office/drawing/2014/main" id="{E87B4098-1114-46AA-ADF5-537E31093C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189726"/>
            <a:ext cx="5835073" cy="4340018"/>
          </a:xfrm>
        </p:spPr>
      </p:pic>
      <p:pic>
        <p:nvPicPr>
          <p:cNvPr id="29" name="Content Placeholder 28">
            <a:extLst>
              <a:ext uri="{FF2B5EF4-FFF2-40B4-BE49-F238E27FC236}">
                <a16:creationId xmlns:a16="http://schemas.microsoft.com/office/drawing/2014/main" id="{13A99848-EE97-40B1-A53A-975C2E29CA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45762" y="2321228"/>
            <a:ext cx="1524213" cy="1028844"/>
          </a:xfrm>
        </p:spPr>
      </p:pic>
      <p:pic>
        <p:nvPicPr>
          <p:cNvPr id="31" name="Picture 30">
            <a:extLst>
              <a:ext uri="{FF2B5EF4-FFF2-40B4-BE49-F238E27FC236}">
                <a16:creationId xmlns:a16="http://schemas.microsoft.com/office/drawing/2014/main" id="{2CCFBCEE-09E4-42D8-BD5C-82EF7FF2F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97" y="3616039"/>
            <a:ext cx="4944165" cy="2572109"/>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5403273" y="3158836"/>
            <a:ext cx="1421477" cy="73105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879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2 b - Square Grid</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739076"/>
            <a:ext cx="10753088" cy="873209"/>
          </a:xfrm>
        </p:spPr>
        <p:txBody>
          <a:bodyPr>
            <a:noAutofit/>
          </a:bodyPr>
          <a:lstStyle/>
          <a:p>
            <a:pPr>
              <a:lnSpc>
                <a:spcPct val="150000"/>
              </a:lnSpc>
            </a:pPr>
            <a:r>
              <a:rPr lang="en-US" sz="1400" b="0" i="0" dirty="0">
                <a:solidFill>
                  <a:srgbClr val="FFFFFF"/>
                </a:solidFill>
                <a:effectLst/>
                <a:latin typeface="Proxima Nova"/>
              </a:rPr>
              <a:t>This code showcases a simple graphical user interface (GUI)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The program creates a window with two frames, each containing labeled elements.</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8DC331C1-FD85-4B49-9850-377E78DFE6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189726"/>
            <a:ext cx="4444190" cy="4445514"/>
          </a:xfrm>
        </p:spPr>
      </p:pic>
      <p:pic>
        <p:nvPicPr>
          <p:cNvPr id="11" name="Content Placeholder 10">
            <a:extLst>
              <a:ext uri="{FF2B5EF4-FFF2-40B4-BE49-F238E27FC236}">
                <a16:creationId xmlns:a16="http://schemas.microsoft.com/office/drawing/2014/main" id="{CB18FD0E-81E0-44AF-AEEB-6ABF984484F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32321" y="2614664"/>
            <a:ext cx="2399837" cy="121241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261956" y="3649288"/>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90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3 - Login page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15555"/>
            <a:ext cx="10753088" cy="275934"/>
          </a:xfrm>
        </p:spPr>
        <p:txBody>
          <a:bodyPr>
            <a:noAutofit/>
          </a:bodyPr>
          <a:lstStyle/>
          <a:p>
            <a:pPr>
              <a:lnSpc>
                <a:spcPct val="150000"/>
              </a:lnSpc>
            </a:pPr>
            <a:r>
              <a:rPr lang="en-US" sz="1400" b="0" i="0" dirty="0">
                <a:solidFill>
                  <a:srgbClr val="FFFFFF"/>
                </a:solidFill>
                <a:effectLst/>
                <a:latin typeface="Proxima Nova"/>
              </a:rPr>
              <a:t>GUI-based login page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with welcome message, username/password entry, submit button, and result label.</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24572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22436" y="1268540"/>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96C71331-098E-4164-AE5B-5F8289B92C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11"/>
          <a:stretch/>
        </p:blipFill>
        <p:spPr>
          <a:xfrm>
            <a:off x="613412" y="1682438"/>
            <a:ext cx="4507228" cy="5064230"/>
          </a:xfrm>
        </p:spPr>
      </p:pic>
      <p:pic>
        <p:nvPicPr>
          <p:cNvPr id="13" name="Content Placeholder 12">
            <a:extLst>
              <a:ext uri="{FF2B5EF4-FFF2-40B4-BE49-F238E27FC236}">
                <a16:creationId xmlns:a16="http://schemas.microsoft.com/office/drawing/2014/main" id="{5853A1F9-161A-42AD-8D6C-DE3278F6070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99" r="-1"/>
          <a:stretch/>
        </p:blipFill>
        <p:spPr>
          <a:xfrm>
            <a:off x="6487554" y="2241118"/>
            <a:ext cx="3838916" cy="22767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69266" y="3795338"/>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919052" y="2254871"/>
            <a:ext cx="7052165" cy="890115"/>
          </a:xfrm>
          <a:prstGeom prst="rect">
            <a:avLst/>
          </a:prstGeom>
          <a:noFill/>
        </p:spPr>
        <p:txBody>
          <a:bodyPr wrap="square" rtlCol="0">
            <a:spAutoFit/>
          </a:bodyPr>
          <a:lstStyle/>
          <a:p>
            <a:pPr>
              <a:lnSpc>
                <a:spcPct val="150000"/>
              </a:lnSpc>
            </a:pPr>
            <a:r>
              <a:rPr lang="en-US" sz="4000" b="0" i="0" dirty="0">
                <a:solidFill>
                  <a:srgbClr val="ECECF1"/>
                </a:solidFill>
                <a:effectLst/>
                <a:latin typeface="Proxima Nova"/>
              </a:rPr>
              <a:t>Chapter 1 - Python Refresher </a:t>
            </a:r>
          </a:p>
        </p:txBody>
      </p:sp>
      <p:cxnSp>
        <p:nvCxnSpPr>
          <p:cNvPr id="6" name="Straight Connector 5">
            <a:extLst>
              <a:ext uri="{FF2B5EF4-FFF2-40B4-BE49-F238E27FC236}">
                <a16:creationId xmlns:a16="http://schemas.microsoft.com/office/drawing/2014/main" id="{552DAEAE-C50A-46A1-A921-8FBAB4B094AC}"/>
              </a:ext>
            </a:extLst>
          </p:cNvPr>
          <p:cNvCxnSpPr/>
          <p:nvPr/>
        </p:nvCxnSpPr>
        <p:spPr>
          <a:xfrm>
            <a:off x="2919051" y="3144986"/>
            <a:ext cx="675696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974226" y="3226412"/>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00987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97931"/>
            <a:ext cx="11539128" cy="1325563"/>
          </a:xfrm>
        </p:spPr>
        <p:txBody>
          <a:bodyPr>
            <a:normAutofit/>
          </a:bodyPr>
          <a:lstStyle/>
          <a:p>
            <a:r>
              <a:rPr lang="en-US" sz="4000" dirty="0">
                <a:solidFill>
                  <a:schemeClr val="bg2"/>
                </a:solidFill>
                <a:latin typeface="Proxima Nova"/>
              </a:rPr>
              <a:t>Chapter 2 Ex 4 – Registration page	</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49246" y="686253"/>
            <a:ext cx="10753088" cy="873209"/>
          </a:xfrm>
        </p:spPr>
        <p:txBody>
          <a:bodyPr>
            <a:noAutofit/>
          </a:bodyPr>
          <a:lstStyle/>
          <a:p>
            <a:pPr>
              <a:lnSpc>
                <a:spcPct val="150000"/>
              </a:lnSpc>
            </a:pPr>
            <a:r>
              <a:rPr lang="en-US" sz="1400" b="0" i="0" dirty="0">
                <a:solidFill>
                  <a:srgbClr val="FFFFFF"/>
                </a:solidFill>
                <a:effectLst/>
                <a:latin typeface="Proxima Nova"/>
              </a:rPr>
              <a:t>This Python code utilizes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student registration GUI. The form captures essential details: name, mobile number, email, address, gender, enrolled course, languages, and English communication skills. The breakdown includes code </a:t>
            </a:r>
            <a:r>
              <a:rPr lang="en-US" sz="1400" b="0" dirty="0">
                <a:solidFill>
                  <a:srgbClr val="FFFFFF"/>
                </a:solidFill>
                <a:latin typeface="Proxima Nova"/>
              </a:rPr>
              <a:t>and</a:t>
            </a:r>
            <a:r>
              <a:rPr lang="en-US" sz="1400" b="0" i="0" dirty="0">
                <a:solidFill>
                  <a:srgbClr val="FFFFFF"/>
                </a:solidFill>
                <a:effectLst/>
                <a:latin typeface="Proxima Nova"/>
              </a:rPr>
              <a:t> output</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7065" y="332568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pic>
        <p:nvPicPr>
          <p:cNvPr id="13" name="Content Placeholder 12">
            <a:extLst>
              <a:ext uri="{FF2B5EF4-FFF2-40B4-BE49-F238E27FC236}">
                <a16:creationId xmlns:a16="http://schemas.microsoft.com/office/drawing/2014/main" id="{CFA1EE20-0E00-4123-9101-8BD44217F31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096000" y="1558049"/>
            <a:ext cx="5013191" cy="5299952"/>
          </a:xfrm>
        </p:spPr>
      </p:pic>
      <p:pic>
        <p:nvPicPr>
          <p:cNvPr id="10" name="Content Placeholder 9">
            <a:extLst>
              <a:ext uri="{FF2B5EF4-FFF2-40B4-BE49-F238E27FC236}">
                <a16:creationId xmlns:a16="http://schemas.microsoft.com/office/drawing/2014/main" id="{3D3F7792-0081-485F-8B3A-FE2396D2520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0208" y="1605673"/>
            <a:ext cx="4657104" cy="525232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49509" y="3324226"/>
            <a:ext cx="676281" cy="390524"/>
          </a:xfrm>
          <a:prstGeom prst="curvedConnector3">
            <a:avLst>
              <a:gd name="adj1" fmla="val 4859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2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97931"/>
            <a:ext cx="11539128" cy="1325563"/>
          </a:xfrm>
        </p:spPr>
        <p:txBody>
          <a:bodyPr>
            <a:normAutofit/>
          </a:bodyPr>
          <a:lstStyle/>
          <a:p>
            <a:r>
              <a:rPr lang="en-US" sz="4000" dirty="0">
                <a:solidFill>
                  <a:schemeClr val="bg2"/>
                </a:solidFill>
                <a:latin typeface="Proxima Nova"/>
              </a:rPr>
              <a:t>Chapter 2 Ex 4 – Registration page	</a:t>
            </a:r>
            <a:endParaRPr lang="en-AE" sz="4000" dirty="0">
              <a:solidFill>
                <a:schemeClr val="bg2"/>
              </a:solidFill>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227632"/>
            <a:ext cx="1245790" cy="461665"/>
          </a:xfrm>
          <a:prstGeom prst="rect">
            <a:avLst/>
          </a:prstGeom>
          <a:noFill/>
        </p:spPr>
        <p:txBody>
          <a:bodyPr wrap="square" rtlCol="0">
            <a:spAutoFit/>
          </a:bodyPr>
          <a:lstStyle/>
          <a:p>
            <a:r>
              <a:rPr lang="en-US" sz="2400" dirty="0">
                <a:solidFill>
                  <a:schemeClr val="bg1"/>
                </a:solidFill>
              </a:rPr>
              <a:t>Output</a:t>
            </a:r>
            <a:endParaRPr lang="en-AE" sz="2400" dirty="0">
              <a:solidFill>
                <a:schemeClr val="bg1"/>
              </a:solidFill>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49509" y="3324226"/>
            <a:ext cx="676281" cy="390524"/>
          </a:xfrm>
          <a:prstGeom prst="curvedConnector3">
            <a:avLst>
              <a:gd name="adj1" fmla="val 4859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C81539D2-7FDD-4ECA-AEBA-91731BA7C6EF}"/>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856" t="297" r="144" b="401"/>
          <a:stretch/>
        </p:blipFill>
        <p:spPr>
          <a:xfrm>
            <a:off x="4057918" y="1014413"/>
            <a:ext cx="3259461" cy="5710237"/>
          </a:xfrm>
        </p:spPr>
      </p:pic>
      <p:cxnSp>
        <p:nvCxnSpPr>
          <p:cNvPr id="16" name="Connector: Curved 15">
            <a:extLst>
              <a:ext uri="{FF2B5EF4-FFF2-40B4-BE49-F238E27FC236}">
                <a16:creationId xmlns:a16="http://schemas.microsoft.com/office/drawing/2014/main" id="{8899E2DD-B733-49E6-A6F9-F3C414C3341A}"/>
              </a:ext>
            </a:extLst>
          </p:cNvPr>
          <p:cNvCxnSpPr>
            <a:cxnSpLocks/>
          </p:cNvCxnSpPr>
          <p:nvPr/>
        </p:nvCxnSpPr>
        <p:spPr>
          <a:xfrm>
            <a:off x="1898662" y="1618156"/>
            <a:ext cx="1320788" cy="110599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07108"/>
            <a:ext cx="11539128" cy="1325563"/>
          </a:xfrm>
        </p:spPr>
        <p:txBody>
          <a:bodyPr>
            <a:normAutofit/>
          </a:bodyPr>
          <a:lstStyle/>
          <a:p>
            <a:r>
              <a:rPr lang="en-US" sz="4000" dirty="0">
                <a:solidFill>
                  <a:schemeClr val="bg2"/>
                </a:solidFill>
                <a:latin typeface="Proxima Nova"/>
              </a:rPr>
              <a:t>Chapter 2 Ex 5 - Calculator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642383"/>
            <a:ext cx="10753088" cy="873209"/>
          </a:xfrm>
        </p:spPr>
        <p:txBody>
          <a:bodyPr>
            <a:noAutofit/>
          </a:bodyPr>
          <a:lstStyle/>
          <a:p>
            <a:pPr>
              <a:lnSpc>
                <a:spcPct val="150000"/>
              </a:lnSpc>
            </a:pPr>
            <a:r>
              <a:rPr lang="en-US" sz="1400" b="0" i="0" dirty="0">
                <a:solidFill>
                  <a:srgbClr val="FFFFFF"/>
                </a:solidFill>
                <a:effectLst/>
                <a:latin typeface="Proxima Nova"/>
              </a:rPr>
              <a:t>This Python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basic calculator with GUI. Users can perform addition, subtraction, multiplication, division, and modulo operations. The result is displayed on the interface, with comments explaining each function.</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88108" y="328828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pic>
        <p:nvPicPr>
          <p:cNvPr id="10" name="Content Placeholder 9">
            <a:extLst>
              <a:ext uri="{FF2B5EF4-FFF2-40B4-BE49-F238E27FC236}">
                <a16:creationId xmlns:a16="http://schemas.microsoft.com/office/drawing/2014/main" id="{895642EB-5255-4BC9-87BC-35A8D20FB4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627003" y="1619948"/>
            <a:ext cx="4124743" cy="5234220"/>
          </a:xfrm>
        </p:spPr>
      </p:pic>
      <p:pic>
        <p:nvPicPr>
          <p:cNvPr id="13" name="Content Placeholder 12">
            <a:extLst>
              <a:ext uri="{FF2B5EF4-FFF2-40B4-BE49-F238E27FC236}">
                <a16:creationId xmlns:a16="http://schemas.microsoft.com/office/drawing/2014/main" id="{74BDE89C-4488-451E-81C0-B9C5BADC3BC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2" y="1542918"/>
            <a:ext cx="2673616" cy="5274876"/>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2939622" y="3751093"/>
            <a:ext cx="548641" cy="37938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7294CD-71A5-4780-9E75-183F5AE3077C}"/>
              </a:ext>
            </a:extLst>
          </p:cNvPr>
          <p:cNvSpPr txBox="1"/>
          <p:nvPr/>
        </p:nvSpPr>
        <p:spPr>
          <a:xfrm>
            <a:off x="8150952" y="1550072"/>
            <a:ext cx="1245790" cy="461665"/>
          </a:xfrm>
          <a:prstGeom prst="rect">
            <a:avLst/>
          </a:prstGeom>
          <a:noFill/>
        </p:spPr>
        <p:txBody>
          <a:bodyPr wrap="square" rtlCol="0">
            <a:spAutoFit/>
          </a:bodyPr>
          <a:lstStyle/>
          <a:p>
            <a:r>
              <a:rPr lang="en-US" sz="2400" dirty="0">
                <a:solidFill>
                  <a:schemeClr val="bg1"/>
                </a:solidFill>
              </a:rPr>
              <a:t>Output</a:t>
            </a:r>
            <a:endParaRPr lang="en-AE" sz="2400" dirty="0">
              <a:solidFill>
                <a:schemeClr val="bg1"/>
              </a:solidFill>
            </a:endParaRPr>
          </a:p>
        </p:txBody>
      </p:sp>
      <p:pic>
        <p:nvPicPr>
          <p:cNvPr id="17" name="Picture 16">
            <a:extLst>
              <a:ext uri="{FF2B5EF4-FFF2-40B4-BE49-F238E27FC236}">
                <a16:creationId xmlns:a16="http://schemas.microsoft.com/office/drawing/2014/main" id="{32F64E37-B887-4940-ACE2-3F531CBAF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806" y="2246881"/>
            <a:ext cx="3134162" cy="3419952"/>
          </a:xfrm>
          <a:prstGeom prst="rect">
            <a:avLst/>
          </a:prstGeom>
        </p:spPr>
      </p:pic>
    </p:spTree>
    <p:extLst>
      <p:ext uri="{BB962C8B-B14F-4D97-AF65-F5344CB8AC3E}">
        <p14:creationId xmlns:p14="http://schemas.microsoft.com/office/powerpoint/2010/main" val="2765254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154489"/>
            <a:ext cx="11539128" cy="1325563"/>
          </a:xfrm>
        </p:spPr>
        <p:txBody>
          <a:bodyPr>
            <a:normAutofit/>
          </a:bodyPr>
          <a:lstStyle/>
          <a:p>
            <a:r>
              <a:rPr lang="en-US" sz="4000" dirty="0">
                <a:solidFill>
                  <a:schemeClr val="bg2"/>
                </a:solidFill>
                <a:latin typeface="Proxima Nova"/>
              </a:rPr>
              <a:t>Chapter 2 Ex A Bonus - Temperature Converter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4340" y="824597"/>
            <a:ext cx="1141856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for a simple Celsius to Fahrenheit and Fahrenheit to Celsius converter. See the code, output, and comments below </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06619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4239" y="4482026"/>
            <a:ext cx="1158771"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2" name="Content Placeholder 11">
            <a:extLst>
              <a:ext uri="{FF2B5EF4-FFF2-40B4-BE49-F238E27FC236}">
                <a16:creationId xmlns:a16="http://schemas.microsoft.com/office/drawing/2014/main" id="{6B33CD94-7413-4E4D-B71B-262DDD42F61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764239" y="1297027"/>
            <a:ext cx="6426401" cy="3277020"/>
          </a:xfrm>
        </p:spPr>
      </p:pic>
      <p:pic>
        <p:nvPicPr>
          <p:cNvPr id="18" name="Picture 17">
            <a:extLst>
              <a:ext uri="{FF2B5EF4-FFF2-40B4-BE49-F238E27FC236}">
                <a16:creationId xmlns:a16="http://schemas.microsoft.com/office/drawing/2014/main" id="{21D9E148-C2F2-4F29-A533-6E982D6DB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196" y="4851670"/>
            <a:ext cx="3732951" cy="1670512"/>
          </a:xfrm>
          <a:prstGeom prst="rect">
            <a:avLst/>
          </a:prstGeom>
        </p:spPr>
      </p:pic>
      <p:pic>
        <p:nvPicPr>
          <p:cNvPr id="33" name="Content Placeholder 32">
            <a:extLst>
              <a:ext uri="{FF2B5EF4-FFF2-40B4-BE49-F238E27FC236}">
                <a16:creationId xmlns:a16="http://schemas.microsoft.com/office/drawing/2014/main" id="{D2172430-A86F-4524-BCEC-1556DAA87B9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4340" y="1616872"/>
            <a:ext cx="4878484" cy="472677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962525" y="1934030"/>
            <a:ext cx="704240" cy="55199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109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25032"/>
            <a:ext cx="11539128" cy="1325563"/>
          </a:xfrm>
        </p:spPr>
        <p:txBody>
          <a:bodyPr>
            <a:normAutofit/>
          </a:bodyPr>
          <a:lstStyle/>
          <a:p>
            <a:r>
              <a:rPr lang="en-US" sz="4000" dirty="0">
                <a:solidFill>
                  <a:schemeClr val="bg2"/>
                </a:solidFill>
                <a:latin typeface="Proxima Nova"/>
              </a:rPr>
              <a:t>Chapter 2 Ex B Bonus - Age Calculator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4340" y="756918"/>
            <a:ext cx="1141856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for a simple Celsius to Fahrenheit and Fahrenheit to Celsius converter. See the code, output, and comments below </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34340" y="1005554"/>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973788" y="4604483"/>
            <a:ext cx="1158771"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267EF0AD-9B37-48EF-B22E-DC4EEA61A8C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0143"/>
          <a:stretch/>
        </p:blipFill>
        <p:spPr>
          <a:xfrm>
            <a:off x="661668" y="1467219"/>
            <a:ext cx="5115606" cy="53785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819650" y="2082481"/>
            <a:ext cx="704240" cy="55199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Content Placeholder 16">
            <a:extLst>
              <a:ext uri="{FF2B5EF4-FFF2-40B4-BE49-F238E27FC236}">
                <a16:creationId xmlns:a16="http://schemas.microsoft.com/office/drawing/2014/main" id="{F4A85AB8-899E-4D43-B6F9-42CA26008CE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80708" y="1100531"/>
            <a:ext cx="6172200" cy="3566030"/>
          </a:xfrm>
        </p:spPr>
      </p:pic>
      <p:pic>
        <p:nvPicPr>
          <p:cNvPr id="21" name="Picture 20">
            <a:extLst>
              <a:ext uri="{FF2B5EF4-FFF2-40B4-BE49-F238E27FC236}">
                <a16:creationId xmlns:a16="http://schemas.microsoft.com/office/drawing/2014/main" id="{D9B15100-08BE-47E7-855F-F1A7021D8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588" y="4897570"/>
            <a:ext cx="3656295" cy="1860677"/>
          </a:xfrm>
          <a:prstGeom prst="rect">
            <a:avLst/>
          </a:prstGeom>
        </p:spPr>
      </p:pic>
    </p:spTree>
    <p:extLst>
      <p:ext uri="{BB962C8B-B14F-4D97-AF65-F5344CB8AC3E}">
        <p14:creationId xmlns:p14="http://schemas.microsoft.com/office/powerpoint/2010/main" val="297385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296505"/>
            <a:ext cx="11539128" cy="1325563"/>
          </a:xfrm>
        </p:spPr>
        <p:txBody>
          <a:bodyPr>
            <a:normAutofit/>
          </a:bodyPr>
          <a:lstStyle/>
          <a:p>
            <a:r>
              <a:rPr lang="en-US" sz="4000" dirty="0">
                <a:solidFill>
                  <a:schemeClr val="bg2"/>
                </a:solidFill>
                <a:latin typeface="Proxima Nova"/>
              </a:rPr>
              <a:t>Chapter 2 Further Ex I - Count characters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87685"/>
            <a:ext cx="10753088" cy="275934"/>
          </a:xfrm>
        </p:spPr>
        <p:txBody>
          <a:bodyPr>
            <a:noAutofit/>
          </a:bodyPr>
          <a:lstStyle/>
          <a:p>
            <a:pPr>
              <a:lnSpc>
                <a:spcPct val="150000"/>
              </a:lnSpc>
            </a:pPr>
            <a:r>
              <a:rPr lang="en-US" sz="1400" b="0" i="0" dirty="0">
                <a:solidFill>
                  <a:srgbClr val="FFFFFF"/>
                </a:solidFill>
                <a:effectLst/>
                <a:latin typeface="Proxima Nova"/>
              </a:rPr>
              <a:t>This code demonstrates a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count the number of vowels, consonants, special characters, and total letters in a given sentence.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21378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472312" y="4480428"/>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DC08D547-8491-4819-A176-0E245096B4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22" t="468" r="-258"/>
          <a:stretch/>
        </p:blipFill>
        <p:spPr>
          <a:xfrm>
            <a:off x="651512" y="1599652"/>
            <a:ext cx="3895550" cy="5240358"/>
          </a:xfrm>
        </p:spPr>
      </p:pic>
      <p:pic>
        <p:nvPicPr>
          <p:cNvPr id="12" name="Content Placeholder 11">
            <a:extLst>
              <a:ext uri="{FF2B5EF4-FFF2-40B4-BE49-F238E27FC236}">
                <a16:creationId xmlns:a16="http://schemas.microsoft.com/office/drawing/2014/main" id="{1F555755-A1B3-4291-A868-385932634F7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550291" y="1197075"/>
            <a:ext cx="5711474" cy="329984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145578" y="3181880"/>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D5E410B-6DA5-41FB-8F87-31823406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221" y="4711260"/>
            <a:ext cx="2601613" cy="2086856"/>
          </a:xfrm>
          <a:prstGeom prst="rect">
            <a:avLst/>
          </a:prstGeom>
        </p:spPr>
      </p:pic>
    </p:spTree>
    <p:extLst>
      <p:ext uri="{BB962C8B-B14F-4D97-AF65-F5344CB8AC3E}">
        <p14:creationId xmlns:p14="http://schemas.microsoft.com/office/powerpoint/2010/main" val="354918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312701"/>
            <a:ext cx="11539128" cy="1325563"/>
          </a:xfrm>
        </p:spPr>
        <p:txBody>
          <a:bodyPr>
            <a:normAutofit/>
          </a:bodyPr>
          <a:lstStyle/>
          <a:p>
            <a:r>
              <a:rPr lang="en-US" sz="4000" dirty="0">
                <a:solidFill>
                  <a:schemeClr val="bg2"/>
                </a:solidFill>
                <a:latin typeface="Proxima Nova"/>
              </a:rPr>
              <a:t>Chapter 2 Further Ex II - Capitalize letters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98833"/>
            <a:ext cx="1075308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app for capitalizing user text. GUI with entry, capitalization button, and result label. </a:t>
            </a:r>
            <a:r>
              <a:rPr lang="en-US" sz="1400" b="0" i="0" dirty="0" err="1">
                <a:solidFill>
                  <a:srgbClr val="FFFFFF"/>
                </a:solidFill>
                <a:effectLst/>
                <a:latin typeface="Proxima Nova"/>
              </a:rPr>
              <a:t>capitalize_text</a:t>
            </a:r>
            <a:r>
              <a:rPr lang="en-US" sz="1400" b="0" i="0" dirty="0">
                <a:solidFill>
                  <a:srgbClr val="FFFFFF"/>
                </a:solidFill>
                <a:effectLst/>
                <a:latin typeface="Proxima Nova"/>
              </a:rPr>
              <a:t> converts input to uppercase, updating the result label. </a:t>
            </a:r>
            <a:r>
              <a:rPr lang="en-US" sz="1400" b="0" i="0" dirty="0" err="1">
                <a:solidFill>
                  <a:srgbClr val="FFFFFF"/>
                </a:solidFill>
                <a:effectLst/>
                <a:latin typeface="Proxima Nova"/>
              </a:rPr>
              <a:t>Tkinter</a:t>
            </a:r>
            <a:r>
              <a:rPr lang="en-US" sz="1400" b="0" i="0" dirty="0">
                <a:solidFill>
                  <a:srgbClr val="FFFFFF"/>
                </a:solidFill>
                <a:effectLst/>
                <a:latin typeface="Proxima Nova"/>
              </a:rPr>
              <a:t> event loop starts.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17778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19690" y="115986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5F070972-6C56-4394-BE72-ADF2792E204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1621530"/>
            <a:ext cx="4995835" cy="5196114"/>
          </a:xfrm>
        </p:spPr>
      </p:pic>
      <p:pic>
        <p:nvPicPr>
          <p:cNvPr id="13" name="Content Placeholder 12">
            <a:extLst>
              <a:ext uri="{FF2B5EF4-FFF2-40B4-BE49-F238E27FC236}">
                <a16:creationId xmlns:a16="http://schemas.microsoft.com/office/drawing/2014/main" id="{BEF4AE37-6F5E-424B-AE3B-4C06816E578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1130" y="1889355"/>
            <a:ext cx="3029373" cy="22767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01322" y="3027752"/>
            <a:ext cx="1549849" cy="80252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888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515985" y="2260108"/>
            <a:ext cx="9495905"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3 - Graphical User Interface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61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Ex 1 - Greeting App</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Captures user name and color choice for personalized greeting. Output: </a:t>
            </a:r>
            <a:r>
              <a:rPr lang="en-US" sz="1400" b="0" i="0" dirty="0" err="1">
                <a:solidFill>
                  <a:srgbClr val="FFFFFF"/>
                </a:solidFill>
                <a:effectLst/>
                <a:latin typeface="Proxima Nova"/>
              </a:rPr>
              <a:t>Tkinter</a:t>
            </a:r>
            <a:r>
              <a:rPr lang="en-US" sz="1400" b="0" i="0" dirty="0">
                <a:solidFill>
                  <a:srgbClr val="FFFFFF"/>
                </a:solidFill>
                <a:effectLst/>
                <a:latin typeface="Proxima Nova"/>
              </a:rPr>
              <a:t> window with entry fields, dropdown, and display label. Comments provide step-by-step explanation.</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410613"/>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620256" y="3808826"/>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E0540FB9-7FB1-4625-B038-B15D084034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7" y="1835670"/>
            <a:ext cx="4401679" cy="5022330"/>
          </a:xfrm>
        </p:spPr>
      </p:pic>
      <p:pic>
        <p:nvPicPr>
          <p:cNvPr id="13" name="Content Placeholder 12">
            <a:extLst>
              <a:ext uri="{FF2B5EF4-FFF2-40B4-BE49-F238E27FC236}">
                <a16:creationId xmlns:a16="http://schemas.microsoft.com/office/drawing/2014/main" id="{F24F9B98-BD9F-4F0E-A994-67D5D9713EC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73435" y="1527591"/>
            <a:ext cx="5306687" cy="2240600"/>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70317" y="2837934"/>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9EFD92D-7213-4A1D-B7DF-DB3C95A3A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626" y="4270491"/>
            <a:ext cx="2741896" cy="2460894"/>
          </a:xfrm>
          <a:prstGeom prst="rect">
            <a:avLst/>
          </a:prstGeom>
        </p:spPr>
      </p:pic>
    </p:spTree>
    <p:extLst>
      <p:ext uri="{BB962C8B-B14F-4D97-AF65-F5344CB8AC3E}">
        <p14:creationId xmlns:p14="http://schemas.microsoft.com/office/powerpoint/2010/main" val="333960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2 - Coffee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This code allows users to select coffee type, sugar, and milk, and calculates the cost of the order. It provides feedback on the total cost and change after the user enters the payment amount. </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410613"/>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70317" y="2837934"/>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B6206652-1EE1-4EBC-A993-E959EEC6D8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622" y="1872278"/>
            <a:ext cx="5183188" cy="4677929"/>
          </a:xfrm>
        </p:spPr>
      </p:pic>
      <p:pic>
        <p:nvPicPr>
          <p:cNvPr id="12" name="Content Placeholder 11">
            <a:extLst>
              <a:ext uri="{FF2B5EF4-FFF2-40B4-BE49-F238E27FC236}">
                <a16:creationId xmlns:a16="http://schemas.microsoft.com/office/drawing/2014/main" id="{F21E565F-3B07-4C62-96BF-C1885EF0F32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32252" y="1190416"/>
            <a:ext cx="5183188" cy="2984822"/>
          </a:xfrm>
        </p:spPr>
      </p:pic>
      <p:pic>
        <p:nvPicPr>
          <p:cNvPr id="17" name="Picture 16">
            <a:extLst>
              <a:ext uri="{FF2B5EF4-FFF2-40B4-BE49-F238E27FC236}">
                <a16:creationId xmlns:a16="http://schemas.microsoft.com/office/drawing/2014/main" id="{88CEDF03-1788-4068-BF4F-02C0703E0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462" y="4122610"/>
            <a:ext cx="5231288" cy="2627078"/>
          </a:xfrm>
          <a:prstGeom prst="rect">
            <a:avLst/>
          </a:prstGeom>
        </p:spPr>
      </p:pic>
    </p:spTree>
    <p:extLst>
      <p:ext uri="{BB962C8B-B14F-4D97-AF65-F5344CB8AC3E}">
        <p14:creationId xmlns:p14="http://schemas.microsoft.com/office/powerpoint/2010/main" val="240047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 – User Input Output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40459"/>
            <a:ext cx="9817992" cy="872922"/>
          </a:xfrm>
        </p:spPr>
        <p:txBody>
          <a:bodyPr>
            <a:noAutofit/>
          </a:bodyPr>
          <a:lstStyle/>
          <a:p>
            <a:pPr>
              <a:lnSpc>
                <a:spcPct val="150000"/>
              </a:lnSpc>
            </a:pPr>
            <a:r>
              <a:rPr lang="en-US" sz="1400" b="0" i="0" dirty="0">
                <a:solidFill>
                  <a:srgbClr val="FFFFFF"/>
                </a:solidFill>
                <a:effectLst/>
                <a:latin typeface="Proxima Nova"/>
              </a:rPr>
              <a:t>This code demonstrates a simple program that interacts with the user, capturing their name and age, and providing personalized messages based on the input. Below, you'll find the Python code, its corresponding output, and additional comments explaining each step.</a:t>
            </a:r>
            <a:endParaRPr lang="en-AE" sz="1400" dirty="0">
              <a:latin typeface="Proxima Nova"/>
            </a:endParaRPr>
          </a:p>
        </p:txBody>
      </p:sp>
      <p:pic>
        <p:nvPicPr>
          <p:cNvPr id="11" name="Content Placeholder 10">
            <a:extLst>
              <a:ext uri="{FF2B5EF4-FFF2-40B4-BE49-F238E27FC236}">
                <a16:creationId xmlns:a16="http://schemas.microsoft.com/office/drawing/2014/main" id="{95CF1EC2-CD13-4AC9-9EC7-C68CA55B674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10"/>
          <a:stretch/>
        </p:blipFill>
        <p:spPr>
          <a:xfrm>
            <a:off x="546586" y="2669383"/>
            <a:ext cx="5374316" cy="3897253"/>
          </a:xfrm>
        </p:spPr>
      </p:pic>
      <p:pic>
        <p:nvPicPr>
          <p:cNvPr id="13" name="Content Placeholder 12">
            <a:extLst>
              <a:ext uri="{FF2B5EF4-FFF2-40B4-BE49-F238E27FC236}">
                <a16:creationId xmlns:a16="http://schemas.microsoft.com/office/drawing/2014/main" id="{5A4531FB-469F-4ED2-B420-8AC3F8EDC86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66658" y="3429000"/>
            <a:ext cx="4594272" cy="204189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550245" y="4143983"/>
            <a:ext cx="720855" cy="491249"/>
          </a:xfrm>
          <a:prstGeom prst="curved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D32841-6B25-4B37-A102-96087A99DC15}"/>
              </a:ext>
            </a:extLst>
          </p:cNvPr>
          <p:cNvSpPr txBox="1"/>
          <p:nvPr/>
        </p:nvSpPr>
        <p:spPr>
          <a:xfrm>
            <a:off x="652872" y="220952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15784" y="220952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spTree>
    <p:extLst>
      <p:ext uri="{BB962C8B-B14F-4D97-AF65-F5344CB8AC3E}">
        <p14:creationId xmlns:p14="http://schemas.microsoft.com/office/powerpoint/2010/main" val="109857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2 - Coffee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This code allows users to select coffee type, sugar, and milk, and calculates the cost of the order. It provides feedback on the total cost and change after the user enters the payment amount. </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52872" y="172701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160273" y="3128879"/>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A39249DD-C7ED-4E91-AD3B-F599570FF1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41277" y="2275479"/>
            <a:ext cx="3467584" cy="3648584"/>
          </a:xfrm>
        </p:spPr>
      </p:pic>
      <p:pic>
        <p:nvPicPr>
          <p:cNvPr id="13" name="Picture 12">
            <a:extLst>
              <a:ext uri="{FF2B5EF4-FFF2-40B4-BE49-F238E27FC236}">
                <a16:creationId xmlns:a16="http://schemas.microsoft.com/office/drawing/2014/main" id="{5804A14C-9555-443C-A6E1-ADEF8359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665" y="2775589"/>
            <a:ext cx="4001058" cy="1505160"/>
          </a:xfrm>
          <a:prstGeom prst="rect">
            <a:avLst/>
          </a:prstGeom>
        </p:spPr>
      </p:pic>
    </p:spTree>
    <p:extLst>
      <p:ext uri="{BB962C8B-B14F-4D97-AF65-F5344CB8AC3E}">
        <p14:creationId xmlns:p14="http://schemas.microsoft.com/office/powerpoint/2010/main" val="382853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3 – Area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83246"/>
            <a:ext cx="10753088" cy="873209"/>
          </a:xfrm>
        </p:spPr>
        <p:txBody>
          <a:bodyPr>
            <a:noAutofit/>
          </a:bodyPr>
          <a:lstStyle/>
          <a:p>
            <a:pPr>
              <a:lnSpc>
                <a:spcPct val="150000"/>
              </a:lnSpc>
            </a:pPr>
            <a:r>
              <a:rPr lang="en-US" sz="1400" b="0" i="0" dirty="0">
                <a:solidFill>
                  <a:srgbClr val="FFFFFF"/>
                </a:solidFill>
                <a:effectLst/>
                <a:latin typeface="Proxima Nova"/>
              </a:rPr>
              <a:t>Area Calculator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for circle, square, </a:t>
            </a:r>
            <a:r>
              <a:rPr lang="en-US" sz="1400" b="0" dirty="0">
                <a:solidFill>
                  <a:srgbClr val="FFFFFF"/>
                </a:solidFill>
                <a:effectLst/>
                <a:latin typeface="Proxima Nova"/>
              </a:rPr>
              <a:t>and rectangle. Entry widgets, Calculate buttons, and result </a:t>
            </a:r>
            <a:r>
              <a:rPr lang="en-US" sz="1400" b="0" i="0" dirty="0">
                <a:solidFill>
                  <a:srgbClr val="FFFFFF"/>
                </a:solidFill>
                <a:effectLst/>
                <a:latin typeface="Proxima Nova"/>
              </a:rPr>
              <a:t>labels provide a user-friendly </a:t>
            </a:r>
            <a:r>
              <a:rPr lang="en-US" sz="1400" b="0" i="0" dirty="0" err="1">
                <a:solidFill>
                  <a:srgbClr val="FFFFFF"/>
                </a:solidFill>
                <a:effectLst/>
                <a:latin typeface="Proxima Nova"/>
              </a:rPr>
              <a:t>interface.Functions</a:t>
            </a:r>
            <a:r>
              <a:rPr lang="en-US" sz="1400" b="0" i="0" dirty="0">
                <a:solidFill>
                  <a:srgbClr val="FFFFFF"/>
                </a:solidFill>
                <a:effectLst/>
                <a:latin typeface="Proxima Nova"/>
              </a:rPr>
              <a:t> validate inputs, and </a:t>
            </a:r>
            <a:r>
              <a:rPr lang="en-US" sz="1400" b="0" i="0" dirty="0" err="1">
                <a:solidFill>
                  <a:srgbClr val="FFFFFF"/>
                </a:solidFill>
                <a:effectLst/>
                <a:latin typeface="Proxima Nova"/>
              </a:rPr>
              <a:t>ttk</a:t>
            </a:r>
            <a:r>
              <a:rPr lang="en-US" sz="1400" b="0" i="0" dirty="0">
                <a:solidFill>
                  <a:srgbClr val="FFFFFF"/>
                </a:solidFill>
                <a:effectLst/>
                <a:latin typeface="Proxima Nova"/>
              </a:rPr>
              <a:t> module creates a tabbed interface for each shape.</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697" y="1516055"/>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F7A6CB1-D64A-40A8-901B-AE80B805880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990" b="30947"/>
          <a:stretch/>
        </p:blipFill>
        <p:spPr>
          <a:xfrm>
            <a:off x="518448" y="1977720"/>
            <a:ext cx="4053552" cy="4758458"/>
          </a:xfrm>
        </p:spPr>
      </p:pic>
      <p:pic>
        <p:nvPicPr>
          <p:cNvPr id="9" name="Picture 8">
            <a:extLst>
              <a:ext uri="{FF2B5EF4-FFF2-40B4-BE49-F238E27FC236}">
                <a16:creationId xmlns:a16="http://schemas.microsoft.com/office/drawing/2014/main" id="{178EACE9-50D2-4B4C-900E-D0FEBAF9D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973" y="2872335"/>
            <a:ext cx="3584461" cy="3983311"/>
          </a:xfrm>
          <a:prstGeom prst="rect">
            <a:avLst/>
          </a:prstGeom>
        </p:spPr>
      </p:pic>
      <p:pic>
        <p:nvPicPr>
          <p:cNvPr id="12" name="Picture 11">
            <a:extLst>
              <a:ext uri="{FF2B5EF4-FFF2-40B4-BE49-F238E27FC236}">
                <a16:creationId xmlns:a16="http://schemas.microsoft.com/office/drawing/2014/main" id="{EFC79564-223C-43ED-B562-908E75FBB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434" y="1549394"/>
            <a:ext cx="4053552" cy="4877268"/>
          </a:xfrm>
          <a:prstGeom prst="rect">
            <a:avLst/>
          </a:prstGeom>
        </p:spPr>
      </p:pic>
      <p:pic>
        <p:nvPicPr>
          <p:cNvPr id="18" name="Picture 17">
            <a:extLst>
              <a:ext uri="{FF2B5EF4-FFF2-40B4-BE49-F238E27FC236}">
                <a16:creationId xmlns:a16="http://schemas.microsoft.com/office/drawing/2014/main" id="{EDDEA2CA-52CF-47F5-8A62-3CA1713D12F0}"/>
              </a:ext>
            </a:extLst>
          </p:cNvPr>
          <p:cNvPicPr>
            <a:picLocks noChangeAspect="1"/>
          </p:cNvPicPr>
          <p:nvPr/>
        </p:nvPicPr>
        <p:blipFill rotWithShape="1">
          <a:blip r:embed="rId5">
            <a:extLst>
              <a:ext uri="{28A0092B-C50C-407E-A947-70E740481C1C}">
                <a14:useLocalDpi xmlns:a14="http://schemas.microsoft.com/office/drawing/2010/main" val="0"/>
              </a:ext>
            </a:extLst>
          </a:blip>
          <a:srcRect b="1045"/>
          <a:stretch/>
        </p:blipFill>
        <p:spPr>
          <a:xfrm>
            <a:off x="4512973" y="1485719"/>
            <a:ext cx="3048002" cy="1408829"/>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780615" y="3036808"/>
            <a:ext cx="732358" cy="4854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E9C982F-3F80-4651-95F5-8414C0A4E806}"/>
              </a:ext>
            </a:extLst>
          </p:cNvPr>
          <p:cNvCxnSpPr>
            <a:cxnSpLocks/>
          </p:cNvCxnSpPr>
          <p:nvPr/>
        </p:nvCxnSpPr>
        <p:spPr>
          <a:xfrm flipV="1">
            <a:off x="7233168" y="3124532"/>
            <a:ext cx="732358" cy="4854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Ex 4 - Draw Shape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This code demonstrates a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draw shapes based on user input. The main window includes a canvas for drawing, a dropdown menu to select a shape, and a button to initiate the drawing.</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697" y="1353186"/>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10709" y="3405439"/>
            <a:ext cx="1347989" cy="71820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948E9656-8329-407B-82DE-953B1AA2F3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7" y="1798490"/>
            <a:ext cx="3637857" cy="5053874"/>
          </a:xfrm>
        </p:spPr>
      </p:pic>
      <p:pic>
        <p:nvPicPr>
          <p:cNvPr id="11" name="Picture 10">
            <a:extLst>
              <a:ext uri="{FF2B5EF4-FFF2-40B4-BE49-F238E27FC236}">
                <a16:creationId xmlns:a16="http://schemas.microsoft.com/office/drawing/2014/main" id="{8674BB15-355C-494A-A0F5-2BD6E81AD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03" y="2063969"/>
            <a:ext cx="4004163" cy="4210785"/>
          </a:xfrm>
          <a:prstGeom prst="rect">
            <a:avLst/>
          </a:prstGeom>
        </p:spPr>
      </p:pic>
      <p:sp>
        <p:nvSpPr>
          <p:cNvPr id="19" name="TextBox 18">
            <a:extLst>
              <a:ext uri="{FF2B5EF4-FFF2-40B4-BE49-F238E27FC236}">
                <a16:creationId xmlns:a16="http://schemas.microsoft.com/office/drawing/2014/main" id="{7AEEC283-D6C9-44C4-A9CB-A4054AFA678B}"/>
              </a:ext>
            </a:extLst>
          </p:cNvPr>
          <p:cNvSpPr txBox="1"/>
          <p:nvPr/>
        </p:nvSpPr>
        <p:spPr>
          <a:xfrm>
            <a:off x="6195287" y="133682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spTree>
    <p:extLst>
      <p:ext uri="{BB962C8B-B14F-4D97-AF65-F5344CB8AC3E}">
        <p14:creationId xmlns:p14="http://schemas.microsoft.com/office/powerpoint/2010/main" val="1558744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CC3E9D72-1C48-47C0-BB10-E02F239B14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1447154"/>
            <a:ext cx="4037661" cy="5297917"/>
          </a:xfrm>
        </p:spPr>
      </p:pic>
      <p:pic>
        <p:nvPicPr>
          <p:cNvPr id="10" name="Picture 9">
            <a:extLst>
              <a:ext uri="{FF2B5EF4-FFF2-40B4-BE49-F238E27FC236}">
                <a16:creationId xmlns:a16="http://schemas.microsoft.com/office/drawing/2014/main" id="{8D1A9940-26AB-4F72-ADA8-AF90A0CBD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043" y="1447154"/>
            <a:ext cx="4636289" cy="5398770"/>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119106" y="3310467"/>
            <a:ext cx="490315" cy="37868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14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8490042" y="1613384"/>
            <a:ext cx="1347989" cy="71820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31331B3-22C3-4830-8EAD-4B4D2A653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36" y="1387331"/>
            <a:ext cx="4103153" cy="5421418"/>
          </a:xfrm>
          <a:prstGeom prst="rect">
            <a:avLst/>
          </a:prstGeom>
        </p:spPr>
      </p:pic>
      <p:pic>
        <p:nvPicPr>
          <p:cNvPr id="16" name="Picture 15">
            <a:extLst>
              <a:ext uri="{FF2B5EF4-FFF2-40B4-BE49-F238E27FC236}">
                <a16:creationId xmlns:a16="http://schemas.microsoft.com/office/drawing/2014/main" id="{F0676C01-CC9C-49A2-9C33-8C3EED3B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35" y="1494788"/>
            <a:ext cx="4651760" cy="5206503"/>
          </a:xfrm>
          <a:prstGeom prst="rect">
            <a:avLst/>
          </a:prstGeom>
        </p:spPr>
      </p:pic>
      <p:cxnSp>
        <p:nvCxnSpPr>
          <p:cNvPr id="12" name="Connector: Curved 11">
            <a:extLst>
              <a:ext uri="{FF2B5EF4-FFF2-40B4-BE49-F238E27FC236}">
                <a16:creationId xmlns:a16="http://schemas.microsoft.com/office/drawing/2014/main" id="{15DA26E2-C445-41AE-8065-E58E2FFC8705}"/>
              </a:ext>
            </a:extLst>
          </p:cNvPr>
          <p:cNvCxnSpPr>
            <a:cxnSpLocks/>
          </p:cNvCxnSpPr>
          <p:nvPr/>
        </p:nvCxnSpPr>
        <p:spPr>
          <a:xfrm flipV="1">
            <a:off x="4998970" y="3180956"/>
            <a:ext cx="490315" cy="37868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95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2" name="Connector: Curved 11">
            <a:extLst>
              <a:ext uri="{FF2B5EF4-FFF2-40B4-BE49-F238E27FC236}">
                <a16:creationId xmlns:a16="http://schemas.microsoft.com/office/drawing/2014/main" id="{15DA26E2-C445-41AE-8065-E58E2FFC8705}"/>
              </a:ext>
            </a:extLst>
          </p:cNvPr>
          <p:cNvCxnSpPr>
            <a:cxnSpLocks/>
          </p:cNvCxnSpPr>
          <p:nvPr/>
        </p:nvCxnSpPr>
        <p:spPr>
          <a:xfrm flipV="1">
            <a:off x="5378900" y="3298924"/>
            <a:ext cx="490315" cy="378684"/>
          </a:xfrm>
          <a:prstGeom prst="curvedConnector3">
            <a:avLst>
              <a:gd name="adj1" fmla="val 5000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E6B21F4-1444-44DA-ADB7-741EBE8CB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35" y="1545678"/>
            <a:ext cx="4150252" cy="5312322"/>
          </a:xfrm>
          <a:prstGeom prst="rect">
            <a:avLst/>
          </a:prstGeom>
        </p:spPr>
      </p:pic>
      <p:pic>
        <p:nvPicPr>
          <p:cNvPr id="7" name="Picture 6">
            <a:extLst>
              <a:ext uri="{FF2B5EF4-FFF2-40B4-BE49-F238E27FC236}">
                <a16:creationId xmlns:a16="http://schemas.microsoft.com/office/drawing/2014/main" id="{9EFAFF9D-DA95-49DB-A7A3-4B9935AA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41" y="2319182"/>
            <a:ext cx="2610214" cy="2219635"/>
          </a:xfrm>
          <a:prstGeom prst="rect">
            <a:avLst/>
          </a:prstGeom>
        </p:spPr>
      </p:pic>
    </p:spTree>
    <p:extLst>
      <p:ext uri="{BB962C8B-B14F-4D97-AF65-F5344CB8AC3E}">
        <p14:creationId xmlns:p14="http://schemas.microsoft.com/office/powerpoint/2010/main" val="1042518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Further Ex I -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6" y="537404"/>
            <a:ext cx="10753088" cy="873209"/>
          </a:xfrm>
        </p:spPr>
        <p:txBody>
          <a:bodyPr>
            <a:noAutofit/>
          </a:bodyPr>
          <a:lstStyle/>
          <a:p>
            <a:pPr>
              <a:lnSpc>
                <a:spcPct val="150000"/>
              </a:lnSpc>
            </a:pPr>
            <a:r>
              <a:rPr lang="en-US" sz="1400" b="0" i="0" dirty="0">
                <a:solidFill>
                  <a:srgbClr val="FFFFFF"/>
                </a:solidFill>
                <a:effectLst/>
                <a:latin typeface="Proxima Nova"/>
              </a:rPr>
              <a:t>Simple vending machine program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and </a:t>
            </a:r>
            <a:r>
              <a:rPr lang="en-US" sz="1400" b="0" i="0" dirty="0" err="1">
                <a:solidFill>
                  <a:srgbClr val="FFFFFF"/>
                </a:solidFill>
                <a:effectLst/>
                <a:latin typeface="Proxima Nova"/>
              </a:rPr>
              <a:t>messagebox</a:t>
            </a:r>
            <a:r>
              <a:rPr lang="en-US" sz="1400" b="0" i="0" dirty="0">
                <a:solidFill>
                  <a:srgbClr val="FFFFFF"/>
                </a:solidFill>
                <a:effectLst/>
                <a:latin typeface="Proxima Nova"/>
              </a:rPr>
              <a:t>. Users can select items, enter quantity, and amount paid for a simulated purchase. The program checks stock, calculates the cost, and provides user feedback.</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32111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9365950" y="141061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B61491F3-8D33-4735-A6E6-FC214785C5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6" y="1759323"/>
            <a:ext cx="4706471" cy="5098677"/>
          </a:xfrm>
        </p:spPr>
      </p:pic>
      <p:pic>
        <p:nvPicPr>
          <p:cNvPr id="12" name="Content Placeholder 11">
            <a:extLst>
              <a:ext uri="{FF2B5EF4-FFF2-40B4-BE49-F238E27FC236}">
                <a16:creationId xmlns:a16="http://schemas.microsoft.com/office/drawing/2014/main" id="{8D303652-A1E7-48CC-AA5F-E3BE2CEC98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83167" y="1782783"/>
            <a:ext cx="3828601" cy="42516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267051" y="2738181"/>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8CABCBB-9AF4-4E79-8CC4-1E22DC598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162" y="2273389"/>
            <a:ext cx="2053142" cy="2179797"/>
          </a:xfrm>
          <a:prstGeom prst="rect">
            <a:avLst/>
          </a:prstGeom>
        </p:spPr>
      </p:pic>
      <p:pic>
        <p:nvPicPr>
          <p:cNvPr id="20" name="Picture 19">
            <a:extLst>
              <a:ext uri="{FF2B5EF4-FFF2-40B4-BE49-F238E27FC236}">
                <a16:creationId xmlns:a16="http://schemas.microsoft.com/office/drawing/2014/main" id="{BA0163B5-D4A5-4B7D-A4BF-59F23B0D9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920" y="4691075"/>
            <a:ext cx="1920384" cy="1249774"/>
          </a:xfrm>
          <a:prstGeom prst="rect">
            <a:avLst/>
          </a:prstGeom>
        </p:spPr>
      </p:pic>
    </p:spTree>
    <p:extLst>
      <p:ext uri="{BB962C8B-B14F-4D97-AF65-F5344CB8AC3E}">
        <p14:creationId xmlns:p14="http://schemas.microsoft.com/office/powerpoint/2010/main" val="3805840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Further Ex II - Guess Word</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6" y="537404"/>
            <a:ext cx="10753088" cy="873209"/>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word guessing game. Users unscramble shuffled words, and the program checks their guesses, updates the score, and provides feedback. Code, output, and comments are included for clarity.</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32111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9365950" y="141061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18BDD762-30BA-4B45-BE11-5D39088EA7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6" y="1782783"/>
            <a:ext cx="4328291" cy="4953886"/>
          </a:xfrm>
        </p:spPr>
      </p:pic>
      <p:pic>
        <p:nvPicPr>
          <p:cNvPr id="13" name="Content Placeholder 12">
            <a:extLst>
              <a:ext uri="{FF2B5EF4-FFF2-40B4-BE49-F238E27FC236}">
                <a16:creationId xmlns:a16="http://schemas.microsoft.com/office/drawing/2014/main" id="{5913354B-3893-439F-A8D4-DDA892A0F13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25020" y="1782782"/>
            <a:ext cx="4593635" cy="375113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058204" y="2928640"/>
            <a:ext cx="666816" cy="50036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F7F06C-E460-465D-B603-42D00DD60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160" y="2263801"/>
            <a:ext cx="2534419" cy="2096371"/>
          </a:xfrm>
          <a:prstGeom prst="rect">
            <a:avLst/>
          </a:prstGeom>
        </p:spPr>
      </p:pic>
      <p:pic>
        <p:nvPicPr>
          <p:cNvPr id="22" name="Picture 21">
            <a:extLst>
              <a:ext uri="{FF2B5EF4-FFF2-40B4-BE49-F238E27FC236}">
                <a16:creationId xmlns:a16="http://schemas.microsoft.com/office/drawing/2014/main" id="{916B5A62-F62D-4E55-A62C-2E63D1FD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709" y="4643773"/>
            <a:ext cx="2061435" cy="1241637"/>
          </a:xfrm>
          <a:prstGeom prst="rect">
            <a:avLst/>
          </a:prstGeom>
        </p:spPr>
      </p:pic>
    </p:spTree>
    <p:extLst>
      <p:ext uri="{BB962C8B-B14F-4D97-AF65-F5344CB8AC3E}">
        <p14:creationId xmlns:p14="http://schemas.microsoft.com/office/powerpoint/2010/main" val="1659025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1720118" y="2241862"/>
            <a:ext cx="9495905" cy="878830"/>
          </a:xfrm>
          <a:prstGeom prst="rect">
            <a:avLst/>
          </a:prstGeom>
          <a:noFill/>
        </p:spPr>
        <p:txBody>
          <a:bodyPr wrap="square" rtlCol="0">
            <a:spAutoFit/>
          </a:bodyPr>
          <a:lstStyle/>
          <a:p>
            <a:pPr>
              <a:lnSpc>
                <a:spcPct val="150000"/>
              </a:lnSpc>
            </a:pPr>
            <a:r>
              <a:rPr lang="en-US" sz="3800" b="0" i="0" dirty="0">
                <a:solidFill>
                  <a:srgbClr val="ECECF1"/>
                </a:solidFill>
                <a:effectLst/>
                <a:latin typeface="Söhne"/>
              </a:rPr>
              <a:t>Chapter 4 - File Handling &amp; Regular Expressions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311327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1 - User information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42435"/>
            <a:ext cx="11144250"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-based code captures user info (name, age, hometown), saving it to 'bio.txt'. Functions handle data. See code and output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813775" y="12364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8" name="Content Placeholder 17">
            <a:extLst>
              <a:ext uri="{FF2B5EF4-FFF2-40B4-BE49-F238E27FC236}">
                <a16:creationId xmlns:a16="http://schemas.microsoft.com/office/drawing/2014/main" id="{A40D640F-757E-4A56-AE60-958C70D9114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244769" y="1807256"/>
            <a:ext cx="4732802" cy="3859255"/>
          </a:xfrm>
        </p:spPr>
      </p:pic>
      <p:pic>
        <p:nvPicPr>
          <p:cNvPr id="16" name="Content Placeholder 15">
            <a:extLst>
              <a:ext uri="{FF2B5EF4-FFF2-40B4-BE49-F238E27FC236}">
                <a16:creationId xmlns:a16="http://schemas.microsoft.com/office/drawing/2014/main" id="{C3C65D4E-DB84-449B-A9EC-0B2C76E026E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112"/>
          <a:stretch/>
        </p:blipFill>
        <p:spPr>
          <a:xfrm>
            <a:off x="651511" y="1730205"/>
            <a:ext cx="3471601" cy="4384846"/>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73DF738-C606-4650-8008-52ED6E382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9228" y="2406890"/>
            <a:ext cx="2305372" cy="2343477"/>
          </a:xfrm>
          <a:prstGeom prst="rect">
            <a:avLst/>
          </a:prstGeom>
        </p:spPr>
      </p:pic>
      <p:pic>
        <p:nvPicPr>
          <p:cNvPr id="29" name="Picture 28">
            <a:extLst>
              <a:ext uri="{FF2B5EF4-FFF2-40B4-BE49-F238E27FC236}">
                <a16:creationId xmlns:a16="http://schemas.microsoft.com/office/drawing/2014/main" id="{0C2A6ACF-AA1E-49C2-A269-27D7B7AF1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9228" y="5407875"/>
            <a:ext cx="1590897" cy="581106"/>
          </a:xfrm>
          <a:prstGeom prst="rect">
            <a:avLst/>
          </a:prstGeom>
        </p:spPr>
      </p:pic>
      <p:cxnSp>
        <p:nvCxnSpPr>
          <p:cNvPr id="30" name="Connector: Curved 29">
            <a:extLst>
              <a:ext uri="{FF2B5EF4-FFF2-40B4-BE49-F238E27FC236}">
                <a16:creationId xmlns:a16="http://schemas.microsoft.com/office/drawing/2014/main" id="{687E5E25-DCDD-42DF-B2E1-F7500965B120}"/>
              </a:ext>
            </a:extLst>
          </p:cNvPr>
          <p:cNvCxnSpPr>
            <a:cxnSpLocks/>
          </p:cNvCxnSpPr>
          <p:nvPr/>
        </p:nvCxnSpPr>
        <p:spPr>
          <a:xfrm rot="5400000">
            <a:off x="9669296" y="4984497"/>
            <a:ext cx="394995" cy="18924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7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2 - Math's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41249" y="1015254"/>
            <a:ext cx="9817992" cy="872922"/>
          </a:xfrm>
        </p:spPr>
        <p:txBody>
          <a:bodyPr>
            <a:noAutofit/>
          </a:bodyPr>
          <a:lstStyle/>
          <a:p>
            <a:pPr>
              <a:lnSpc>
                <a:spcPct val="150000"/>
              </a:lnSpc>
            </a:pPr>
            <a:r>
              <a:rPr lang="en-US" sz="1300" b="0" i="0" dirty="0">
                <a:solidFill>
                  <a:srgbClr val="FFFFFF"/>
                </a:solidFill>
                <a:effectLst/>
                <a:latin typeface="Proxima Nova"/>
              </a:rPr>
              <a:t>This code demonstrates a straightforward mathematical program that interacts with the user. It prompts the user to input two integer numbers, performs basic arithmetic operations (addition, subtraction, multiplication, division, and modulo), and outputs the results. </a:t>
            </a:r>
            <a:r>
              <a:rPr lang="en-US" sz="1350" b="0" i="0" dirty="0">
                <a:solidFill>
                  <a:srgbClr val="FFFFFF"/>
                </a:solidFill>
                <a:effectLst/>
                <a:latin typeface="Proxima Nova"/>
              </a:rPr>
              <a:t>Below</a:t>
            </a:r>
            <a:r>
              <a:rPr lang="en-US" sz="1300" b="0" i="0" dirty="0">
                <a:solidFill>
                  <a:srgbClr val="FFFFFF"/>
                </a:solidFill>
                <a:effectLst/>
                <a:latin typeface="Proxima Nova"/>
              </a:rPr>
              <a:t>,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9933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817916" y="217060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0EE4D900-FE93-4E63-A819-3431B2C466A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739" y="2661002"/>
            <a:ext cx="6546733" cy="3775449"/>
          </a:xfrm>
        </p:spPr>
      </p:pic>
      <p:pic>
        <p:nvPicPr>
          <p:cNvPr id="12" name="Content Placeholder 11">
            <a:extLst>
              <a:ext uri="{FF2B5EF4-FFF2-40B4-BE49-F238E27FC236}">
                <a16:creationId xmlns:a16="http://schemas.microsoft.com/office/drawing/2014/main" id="{85ADDC23-28B6-4C28-ACBB-4BD44413593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95351" y="3552052"/>
            <a:ext cx="4803909" cy="168142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6206247" y="4066162"/>
            <a:ext cx="525293" cy="326604"/>
          </a:xfrm>
          <a:prstGeom prst="curvedConnector3">
            <a:avLst>
              <a:gd name="adj1" fmla="val 3888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97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2 - </a:t>
            </a:r>
            <a:r>
              <a:rPr lang="en-US" sz="4000" dirty="0" err="1">
                <a:solidFill>
                  <a:schemeClr val="bg2"/>
                </a:solidFill>
                <a:latin typeface="Proxima Nova"/>
              </a:rPr>
              <a:t>CountString</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74677"/>
            <a:ext cx="11144250" cy="275934"/>
          </a:xfrm>
        </p:spPr>
        <p:txBody>
          <a:bodyPr>
            <a:noAutofit/>
          </a:bodyPr>
          <a:lstStyle/>
          <a:p>
            <a:pPr>
              <a:lnSpc>
                <a:spcPct val="150000"/>
              </a:lnSpc>
            </a:pPr>
            <a:r>
              <a:rPr lang="en-US" sz="1400" b="0" i="0" dirty="0">
                <a:solidFill>
                  <a:srgbClr val="FFFFFF"/>
                </a:solidFill>
                <a:effectLst/>
                <a:latin typeface="Proxima Nova"/>
              </a:rPr>
              <a:t>GUI program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to count occurrences of specified strings in a file.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953629" y="12375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E5FD80E3-ACC3-4748-8B53-B4216BB6FD6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4681"/>
          <a:stretch/>
        </p:blipFill>
        <p:spPr>
          <a:xfrm>
            <a:off x="651511" y="1699226"/>
            <a:ext cx="3920489" cy="4067240"/>
          </a:xfrm>
        </p:spPr>
      </p:pic>
      <p:pic>
        <p:nvPicPr>
          <p:cNvPr id="11" name="Content Placeholder 10">
            <a:extLst>
              <a:ext uri="{FF2B5EF4-FFF2-40B4-BE49-F238E27FC236}">
                <a16:creationId xmlns:a16="http://schemas.microsoft.com/office/drawing/2014/main" id="{3CE7366E-2A75-4CF0-A449-D2DB089E785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876"/>
          <a:stretch/>
        </p:blipFill>
        <p:spPr>
          <a:xfrm>
            <a:off x="4713215" y="1718418"/>
            <a:ext cx="3824777" cy="3317132"/>
          </a:xfrm>
        </p:spPr>
      </p:pic>
      <p:cxnSp>
        <p:nvCxnSpPr>
          <p:cNvPr id="20" name="Connector: Curved 19">
            <a:extLst>
              <a:ext uri="{FF2B5EF4-FFF2-40B4-BE49-F238E27FC236}">
                <a16:creationId xmlns:a16="http://schemas.microsoft.com/office/drawing/2014/main" id="{5FFEFEE9-314F-4263-B11F-643D49739912}"/>
              </a:ext>
            </a:extLst>
          </p:cNvPr>
          <p:cNvCxnSpPr>
            <a:cxnSpLocks/>
          </p:cNvCxnSpPr>
          <p:nvPr/>
        </p:nvCxnSpPr>
        <p:spPr>
          <a:xfrm flipV="1">
            <a:off x="4272248" y="3732846"/>
            <a:ext cx="349464" cy="26801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775BDDC-A5EC-4BEC-95B8-518EBF953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1744" y="2014849"/>
            <a:ext cx="3038816" cy="1979711"/>
          </a:xfrm>
          <a:prstGeom prst="rect">
            <a:avLst/>
          </a:prstGeom>
        </p:spPr>
      </p:pic>
    </p:spTree>
    <p:extLst>
      <p:ext uri="{BB962C8B-B14F-4D97-AF65-F5344CB8AC3E}">
        <p14:creationId xmlns:p14="http://schemas.microsoft.com/office/powerpoint/2010/main" val="991237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3 - Reading to a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74677"/>
            <a:ext cx="11144250" cy="275934"/>
          </a:xfrm>
        </p:spPr>
        <p:txBody>
          <a:bodyPr>
            <a:noAutofit/>
          </a:bodyPr>
          <a:lstStyle/>
          <a:p>
            <a:pPr>
              <a:lnSpc>
                <a:spcPct val="150000"/>
              </a:lnSpc>
            </a:pPr>
            <a:r>
              <a:rPr lang="en-US" sz="1400" b="0" i="0" dirty="0">
                <a:solidFill>
                  <a:srgbClr val="FFFFFF"/>
                </a:solidFill>
                <a:effectLst/>
                <a:latin typeface="Proxima Nova"/>
              </a:rPr>
              <a:t>Code reads numbers from numbers.txt, converts them to integers, and outputs the results.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351974" y="1063058"/>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68D3D320-F1E0-4317-9D1E-232CD061FE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1" y="1778764"/>
            <a:ext cx="7438550" cy="2094967"/>
          </a:xfrm>
        </p:spPr>
      </p:pic>
      <p:cxnSp>
        <p:nvCxnSpPr>
          <p:cNvPr id="20" name="Connector: Curved 19">
            <a:extLst>
              <a:ext uri="{FF2B5EF4-FFF2-40B4-BE49-F238E27FC236}">
                <a16:creationId xmlns:a16="http://schemas.microsoft.com/office/drawing/2014/main" id="{5FFEFEE9-314F-4263-B11F-643D49739912}"/>
              </a:ext>
            </a:extLst>
          </p:cNvPr>
          <p:cNvCxnSpPr>
            <a:cxnSpLocks/>
          </p:cNvCxnSpPr>
          <p:nvPr/>
        </p:nvCxnSpPr>
        <p:spPr>
          <a:xfrm>
            <a:off x="7449568" y="2945801"/>
            <a:ext cx="902406" cy="483199"/>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977E386B-427C-4C68-A703-F6E24B20B8B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32751" y="1574309"/>
            <a:ext cx="1768497" cy="5089619"/>
          </a:xfrm>
        </p:spPr>
      </p:pic>
    </p:spTree>
    <p:extLst>
      <p:ext uri="{BB962C8B-B14F-4D97-AF65-F5344CB8AC3E}">
        <p14:creationId xmlns:p14="http://schemas.microsoft.com/office/powerpoint/2010/main" val="3295814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66322"/>
            <a:ext cx="11539128" cy="1325563"/>
          </a:xfrm>
        </p:spPr>
        <p:txBody>
          <a:bodyPr>
            <a:normAutofit/>
          </a:bodyPr>
          <a:lstStyle/>
          <a:p>
            <a:r>
              <a:rPr lang="en-US" sz="4000" dirty="0">
                <a:solidFill>
                  <a:schemeClr val="bg2"/>
                </a:solidFill>
                <a:latin typeface="Proxima Nova"/>
              </a:rPr>
              <a:t>Chapter 4 Ex 4 – Letter Count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734870" y="807032"/>
            <a:ext cx="11539128" cy="275934"/>
          </a:xfrm>
        </p:spPr>
        <p:txBody>
          <a:bodyPr>
            <a:noAutofit/>
          </a:bodyPr>
          <a:lstStyle/>
          <a:p>
            <a:pPr>
              <a:lnSpc>
                <a:spcPct val="150000"/>
              </a:lnSpc>
            </a:pPr>
            <a:r>
              <a:rPr lang="en-US" sz="1400" b="0" i="0" dirty="0">
                <a:solidFill>
                  <a:srgbClr val="FFFFFF"/>
                </a:solidFill>
                <a:effectLst/>
                <a:latin typeface="Proxima Nova"/>
              </a:rPr>
              <a:t>GUI program for counting occurrences of a letter in a file.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82966"/>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10103" y="1304897"/>
            <a:ext cx="1113904"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307575" y="3292425"/>
            <a:ext cx="1365667" cy="95813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C43CD997-9C86-4DFC-B1DB-50A180160E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443" y="1458030"/>
            <a:ext cx="3495422" cy="5401011"/>
          </a:xfrm>
        </p:spPr>
      </p:pic>
      <p:pic>
        <p:nvPicPr>
          <p:cNvPr id="12" name="Content Placeholder 11">
            <a:extLst>
              <a:ext uri="{FF2B5EF4-FFF2-40B4-BE49-F238E27FC236}">
                <a16:creationId xmlns:a16="http://schemas.microsoft.com/office/drawing/2014/main" id="{807C2E5D-53C2-48E5-A57E-5D3D681EEE0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699" t="367" r="-1699" b="-367"/>
          <a:stretch/>
        </p:blipFill>
        <p:spPr>
          <a:xfrm>
            <a:off x="6096000" y="2290652"/>
            <a:ext cx="3915321" cy="2267266"/>
          </a:xfrm>
        </p:spPr>
      </p:pic>
    </p:spTree>
    <p:extLst>
      <p:ext uri="{BB962C8B-B14F-4D97-AF65-F5344CB8AC3E}">
        <p14:creationId xmlns:p14="http://schemas.microsoft.com/office/powerpoint/2010/main" val="3231475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0629" y="-211090"/>
            <a:ext cx="11539128" cy="1325563"/>
          </a:xfrm>
        </p:spPr>
        <p:txBody>
          <a:bodyPr>
            <a:normAutofit/>
          </a:bodyPr>
          <a:lstStyle/>
          <a:p>
            <a:r>
              <a:rPr lang="en-US" sz="4000" dirty="0">
                <a:solidFill>
                  <a:schemeClr val="bg2"/>
                </a:solidFill>
                <a:latin typeface="Proxima Nova"/>
              </a:rPr>
              <a:t>Chapter 4 Ex 5 – Password Check</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0629" y="1069371"/>
            <a:ext cx="1153912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password checking application. Users input a password, its validity is checked based on criteria, and the result is displayed along with remaining attempts.</a:t>
            </a: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7948" y="294052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392017" y="111447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10B82245-8181-4096-A539-9B4093DED64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91"/>
          <a:stretch/>
        </p:blipFill>
        <p:spPr>
          <a:xfrm>
            <a:off x="652871" y="1501774"/>
            <a:ext cx="3734045" cy="5358969"/>
          </a:xfrm>
        </p:spPr>
      </p:pic>
      <p:pic>
        <p:nvPicPr>
          <p:cNvPr id="14" name="Content Placeholder 13">
            <a:extLst>
              <a:ext uri="{FF2B5EF4-FFF2-40B4-BE49-F238E27FC236}">
                <a16:creationId xmlns:a16="http://schemas.microsoft.com/office/drawing/2014/main" id="{6D39CFD0-AF0B-4B2B-8979-63C1196B90D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6916" y="1466756"/>
            <a:ext cx="4002859" cy="3949842"/>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10393" y="3516283"/>
            <a:ext cx="497181" cy="45164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6D43F21-6CB7-4A80-B578-4B3FBC513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962" y="1911096"/>
            <a:ext cx="2985670" cy="2810533"/>
          </a:xfrm>
          <a:prstGeom prst="rect">
            <a:avLst/>
          </a:prstGeom>
        </p:spPr>
      </p:pic>
    </p:spTree>
    <p:extLst>
      <p:ext uri="{BB962C8B-B14F-4D97-AF65-F5344CB8AC3E}">
        <p14:creationId xmlns:p14="http://schemas.microsoft.com/office/powerpoint/2010/main" val="3293917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40" name="Content Placeholder 39">
            <a:extLst>
              <a:ext uri="{FF2B5EF4-FFF2-40B4-BE49-F238E27FC236}">
                <a16:creationId xmlns:a16="http://schemas.microsoft.com/office/drawing/2014/main" id="{02E8DB62-3BDD-4A06-9749-2AB6E66EA62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2872" y="1667356"/>
            <a:ext cx="4544749" cy="5190644"/>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66322"/>
            <a:ext cx="11539128" cy="1325563"/>
          </a:xfrm>
        </p:spPr>
        <p:txBody>
          <a:bodyPr>
            <a:normAutofit/>
          </a:bodyPr>
          <a:lstStyle/>
          <a:p>
            <a:r>
              <a:rPr lang="en-US" sz="4000" dirty="0">
                <a:solidFill>
                  <a:schemeClr val="bg2"/>
                </a:solidFill>
                <a:latin typeface="Proxima Nova"/>
              </a:rPr>
              <a:t>Chapter 4 Bonus Ex A - Petrol Price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833592"/>
            <a:ext cx="11539128"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 program analyzes petrol data from 'petrolPrice.txt' and displays statistics in a GUI window.</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19144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40541" y="4056804"/>
            <a:ext cx="1113904"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8" name="Content Placeholder 37">
            <a:extLst>
              <a:ext uri="{FF2B5EF4-FFF2-40B4-BE49-F238E27FC236}">
                <a16:creationId xmlns:a16="http://schemas.microsoft.com/office/drawing/2014/main" id="{42D4594D-31B8-4704-BCAD-9413E91560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4671270"/>
            <a:ext cx="2972215" cy="1857634"/>
          </a:xfrm>
        </p:spPr>
      </p:pic>
      <p:pic>
        <p:nvPicPr>
          <p:cNvPr id="42" name="Picture 41">
            <a:extLst>
              <a:ext uri="{FF2B5EF4-FFF2-40B4-BE49-F238E27FC236}">
                <a16:creationId xmlns:a16="http://schemas.microsoft.com/office/drawing/2014/main" id="{FE38B0A6-DAD7-4D92-B408-5FCCE1E4E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428" y="1595988"/>
            <a:ext cx="4774034" cy="2312886"/>
          </a:xfrm>
          <a:prstGeom prst="rect">
            <a:avLst/>
          </a:prstGeom>
        </p:spPr>
      </p:pic>
    </p:spTree>
    <p:extLst>
      <p:ext uri="{BB962C8B-B14F-4D97-AF65-F5344CB8AC3E}">
        <p14:creationId xmlns:p14="http://schemas.microsoft.com/office/powerpoint/2010/main" val="3933221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08EFA6A3-9DE3-41E5-A377-D471334851A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368338" y="1421123"/>
            <a:ext cx="4884485" cy="3112462"/>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4 Further Ex I - Check Input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50168"/>
            <a:ext cx="11539128"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 program checks user input for conditions like alphanumeric characters, starting with a number, containing a specific substring, and starting with a particular word, providing feedback for each.</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326102"/>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124408" y="4435568"/>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4" name="Content Placeholder 23">
            <a:extLst>
              <a:ext uri="{FF2B5EF4-FFF2-40B4-BE49-F238E27FC236}">
                <a16:creationId xmlns:a16="http://schemas.microsoft.com/office/drawing/2014/main" id="{AD364184-7F67-4A01-8BC3-EBB4512A75A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2100" y="1750786"/>
            <a:ext cx="4631404" cy="4537366"/>
          </a:xfrm>
        </p:spPr>
      </p:pic>
      <p:pic>
        <p:nvPicPr>
          <p:cNvPr id="29" name="Picture 28">
            <a:extLst>
              <a:ext uri="{FF2B5EF4-FFF2-40B4-BE49-F238E27FC236}">
                <a16:creationId xmlns:a16="http://schemas.microsoft.com/office/drawing/2014/main" id="{06F2163D-1B9D-46E1-9378-E65003D6F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80" y="4353524"/>
            <a:ext cx="2263520" cy="2504476"/>
          </a:xfrm>
          <a:prstGeom prst="rect">
            <a:avLst/>
          </a:prstGeom>
        </p:spPr>
      </p:pic>
      <p:cxnSp>
        <p:nvCxnSpPr>
          <p:cNvPr id="30" name="Connector: Curved 29">
            <a:extLst>
              <a:ext uri="{FF2B5EF4-FFF2-40B4-BE49-F238E27FC236}">
                <a16:creationId xmlns:a16="http://schemas.microsoft.com/office/drawing/2014/main" id="{1E6250A3-F4E0-4C93-A69D-4050142DD9C8}"/>
              </a:ext>
            </a:extLst>
          </p:cNvPr>
          <p:cNvCxnSpPr>
            <a:cxnSpLocks/>
          </p:cNvCxnSpPr>
          <p:nvPr/>
        </p:nvCxnSpPr>
        <p:spPr>
          <a:xfrm flipV="1">
            <a:off x="4746323" y="3062021"/>
            <a:ext cx="497181" cy="45164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355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1886373" y="2224734"/>
            <a:ext cx="9495905"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5 - Object Oriented Programming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150477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1 - Woof </a:t>
            </a:r>
            <a:r>
              <a:rPr lang="en-US" sz="4000" dirty="0" err="1">
                <a:solidFill>
                  <a:schemeClr val="bg2"/>
                </a:solidFill>
                <a:latin typeface="Proxima Nova"/>
              </a:rPr>
              <a:t>Woof</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50168"/>
            <a:ext cx="11539128" cy="275934"/>
          </a:xfrm>
        </p:spPr>
        <p:txBody>
          <a:bodyPr>
            <a:noAutofit/>
          </a:bodyPr>
          <a:lstStyle/>
          <a:p>
            <a:pPr>
              <a:lnSpc>
                <a:spcPct val="150000"/>
              </a:lnSpc>
            </a:pPr>
            <a:r>
              <a:rPr lang="en-US" sz="1400" b="0" i="0" dirty="0">
                <a:solidFill>
                  <a:srgbClr val="FFFFFF"/>
                </a:solidFill>
                <a:effectLst/>
                <a:latin typeface="Proxima Nova"/>
              </a:rPr>
              <a:t>This code showcases a simple </a:t>
            </a:r>
            <a:r>
              <a:rPr lang="en-US" sz="1400" b="0" i="0" dirty="0" err="1">
                <a:solidFill>
                  <a:srgbClr val="FFFFFF"/>
                </a:solidFill>
                <a:effectLst/>
                <a:latin typeface="Proxima Nova"/>
              </a:rPr>
              <a:t>Tkinter</a:t>
            </a:r>
            <a:r>
              <a:rPr lang="en-US" sz="1400" b="0" i="0" dirty="0">
                <a:solidFill>
                  <a:srgbClr val="FFFFFF"/>
                </a:solidFill>
                <a:effectLst/>
                <a:latin typeface="Proxima Nova"/>
              </a:rPr>
              <a:t> GUI displaying information about two dogs and making the oldest dog </a:t>
            </a:r>
            <a:r>
              <a:rPr lang="en-US" sz="1400" b="0" i="0" dirty="0" err="1">
                <a:solidFill>
                  <a:srgbClr val="FFFFFF"/>
                </a:solidFill>
                <a:effectLst/>
                <a:latin typeface="Proxima Nova"/>
              </a:rPr>
              <a:t>woof.It</a:t>
            </a:r>
            <a:r>
              <a:rPr lang="en-US" sz="1400" b="0" i="0" dirty="0">
                <a:solidFill>
                  <a:srgbClr val="FFFFFF"/>
                </a:solidFill>
                <a:effectLst/>
                <a:latin typeface="Proxima Nova"/>
              </a:rPr>
              <a:t> defines a Dog class, retrieves and displays dog information, and creates a GUI to showcase the details.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326102"/>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10045CB4-3E52-48FE-91D7-B53C5AFBC4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6097" y="1787766"/>
            <a:ext cx="3874361" cy="4887353"/>
          </a:xfrm>
        </p:spPr>
      </p:pic>
      <p:pic>
        <p:nvPicPr>
          <p:cNvPr id="11" name="Content Placeholder 10">
            <a:extLst>
              <a:ext uri="{FF2B5EF4-FFF2-40B4-BE49-F238E27FC236}">
                <a16:creationId xmlns:a16="http://schemas.microsoft.com/office/drawing/2014/main" id="{A1CDC949-0F5F-4F74-9336-1F2FAA49D05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53683" y="1705836"/>
            <a:ext cx="4686302" cy="2762692"/>
          </a:xfrm>
        </p:spPr>
      </p:pic>
      <p:cxnSp>
        <p:nvCxnSpPr>
          <p:cNvPr id="30" name="Connector: Curved 29">
            <a:extLst>
              <a:ext uri="{FF2B5EF4-FFF2-40B4-BE49-F238E27FC236}">
                <a16:creationId xmlns:a16="http://schemas.microsoft.com/office/drawing/2014/main" id="{1E6250A3-F4E0-4C93-A69D-4050142DD9C8}"/>
              </a:ext>
            </a:extLst>
          </p:cNvPr>
          <p:cNvCxnSpPr>
            <a:cxnSpLocks/>
          </p:cNvCxnSpPr>
          <p:nvPr/>
        </p:nvCxnSpPr>
        <p:spPr>
          <a:xfrm flipV="1">
            <a:off x="3975067" y="2552986"/>
            <a:ext cx="497181" cy="36874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7832770" y="4006863"/>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14" name="Picture 13">
            <a:extLst>
              <a:ext uri="{FF2B5EF4-FFF2-40B4-BE49-F238E27FC236}">
                <a16:creationId xmlns:a16="http://schemas.microsoft.com/office/drawing/2014/main" id="{C232C97D-5718-4771-8768-E640D5B6C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770" y="4468528"/>
            <a:ext cx="3448531" cy="1838582"/>
          </a:xfrm>
          <a:prstGeom prst="rect">
            <a:avLst/>
          </a:prstGeom>
        </p:spPr>
      </p:pic>
    </p:spTree>
    <p:extLst>
      <p:ext uri="{BB962C8B-B14F-4D97-AF65-F5344CB8AC3E}">
        <p14:creationId xmlns:p14="http://schemas.microsoft.com/office/powerpoint/2010/main" val="3364838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2 - Student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72874"/>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GUI app for a Student class. Collects user input (name, marks), calculates average grade, and displays info with 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48808"/>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AD926AC1-CB49-4922-B323-1DE49A64B2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6687" y="1510473"/>
            <a:ext cx="4571991" cy="5156334"/>
          </a:xfrm>
        </p:spPr>
      </p:pic>
      <p:pic>
        <p:nvPicPr>
          <p:cNvPr id="13" name="Content Placeholder 12">
            <a:extLst>
              <a:ext uri="{FF2B5EF4-FFF2-40B4-BE49-F238E27FC236}">
                <a16:creationId xmlns:a16="http://schemas.microsoft.com/office/drawing/2014/main" id="{B4FEDF25-6872-400A-89BE-43164B7456C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24863" y="1209581"/>
            <a:ext cx="4196344" cy="38909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73583" y="2969043"/>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8615746" y="1150995"/>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17" name="Picture 16">
            <a:extLst>
              <a:ext uri="{FF2B5EF4-FFF2-40B4-BE49-F238E27FC236}">
                <a16:creationId xmlns:a16="http://schemas.microsoft.com/office/drawing/2014/main" id="{1B160575-61F2-41CC-9F54-9D90928A5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207" y="1737361"/>
            <a:ext cx="2665498" cy="2524194"/>
          </a:xfrm>
          <a:prstGeom prst="rect">
            <a:avLst/>
          </a:prstGeom>
        </p:spPr>
      </p:pic>
      <p:pic>
        <p:nvPicPr>
          <p:cNvPr id="20" name="Picture 19">
            <a:extLst>
              <a:ext uri="{FF2B5EF4-FFF2-40B4-BE49-F238E27FC236}">
                <a16:creationId xmlns:a16="http://schemas.microsoft.com/office/drawing/2014/main" id="{371A4F44-2FD1-4C51-8D5A-393191A64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9577" y="4507769"/>
            <a:ext cx="2010056" cy="1590897"/>
          </a:xfrm>
          <a:prstGeom prst="rect">
            <a:avLst/>
          </a:prstGeom>
        </p:spPr>
      </p:pic>
    </p:spTree>
    <p:extLst>
      <p:ext uri="{BB962C8B-B14F-4D97-AF65-F5344CB8AC3E}">
        <p14:creationId xmlns:p14="http://schemas.microsoft.com/office/powerpoint/2010/main" val="1274131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D3F7F847-EA15-4415-8212-E11EF401640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40700" y="1493099"/>
            <a:ext cx="3163472" cy="4473698"/>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3 - Employee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72874"/>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GUI app for a Student class. Collects user input (name, marks), calculates average grade, and displays info with 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48808"/>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8188849" y="319012"/>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7759306" y="4218408"/>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9" name="Content Placeholder 8">
            <a:extLst>
              <a:ext uri="{FF2B5EF4-FFF2-40B4-BE49-F238E27FC236}">
                <a16:creationId xmlns:a16="http://schemas.microsoft.com/office/drawing/2014/main" id="{5067A246-4DC5-496D-8681-C387512C2D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872" y="1510472"/>
            <a:ext cx="4176190" cy="4298719"/>
          </a:xfrm>
        </p:spPr>
      </p:pic>
      <p:pic>
        <p:nvPicPr>
          <p:cNvPr id="16" name="Picture 15">
            <a:extLst>
              <a:ext uri="{FF2B5EF4-FFF2-40B4-BE49-F238E27FC236}">
                <a16:creationId xmlns:a16="http://schemas.microsoft.com/office/drawing/2014/main" id="{514B1EC8-0498-443D-AD80-B40880C88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0944" y="1502670"/>
            <a:ext cx="4012882" cy="2782127"/>
          </a:xfrm>
          <a:prstGeom prst="rect">
            <a:avLst/>
          </a:prstGeom>
        </p:spPr>
      </p:pic>
    </p:spTree>
    <p:extLst>
      <p:ext uri="{BB962C8B-B14F-4D97-AF65-F5344CB8AC3E}">
        <p14:creationId xmlns:p14="http://schemas.microsoft.com/office/powerpoint/2010/main" val="225275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3 - Is it Triangle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239587"/>
            <a:ext cx="9817992" cy="872922"/>
          </a:xfrm>
        </p:spPr>
        <p:txBody>
          <a:bodyPr>
            <a:noAutofit/>
          </a:bodyPr>
          <a:lstStyle/>
          <a:p>
            <a:pPr>
              <a:lnSpc>
                <a:spcPct val="150000"/>
              </a:lnSpc>
            </a:pPr>
            <a:r>
              <a:rPr lang="en-US" sz="1300" b="0" i="0" dirty="0">
                <a:solidFill>
                  <a:srgbClr val="FFFFFF"/>
                </a:solidFill>
                <a:effectLst/>
                <a:latin typeface="Proxima Nova"/>
              </a:rPr>
              <a:t>This code prompts the user to enter the lengths of three sides of a triangle. It then checks the triangle inequality to determine whether the provided side lengths form a valid triangle. If valid, the code proceeds to classify the triangle as Equilateral, Isosceles, or Scalene based on the side lengths.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9933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8" name="Content Placeholder 7">
            <a:extLst>
              <a:ext uri="{FF2B5EF4-FFF2-40B4-BE49-F238E27FC236}">
                <a16:creationId xmlns:a16="http://schemas.microsoft.com/office/drawing/2014/main" id="{255CEDE3-57E4-4FC6-896A-A2EB62028E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663" y="2661002"/>
            <a:ext cx="6304881" cy="3924624"/>
          </a:xfrm>
        </p:spPr>
      </p:pic>
      <p:pic>
        <p:nvPicPr>
          <p:cNvPr id="13" name="Content Placeholder 12">
            <a:extLst>
              <a:ext uri="{FF2B5EF4-FFF2-40B4-BE49-F238E27FC236}">
                <a16:creationId xmlns:a16="http://schemas.microsoft.com/office/drawing/2014/main" id="{339794E2-AA9D-4FD7-9242-8A76563777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26"/>
          <a:stretch/>
        </p:blipFill>
        <p:spPr>
          <a:xfrm>
            <a:off x="7384154" y="3427024"/>
            <a:ext cx="4129089" cy="122872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371617" y="4231178"/>
            <a:ext cx="854596" cy="60347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12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4 - Largest Number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404385"/>
            <a:ext cx="9817992" cy="594505"/>
          </a:xfrm>
        </p:spPr>
        <p:txBody>
          <a:bodyPr>
            <a:noAutofit/>
          </a:bodyPr>
          <a:lstStyle/>
          <a:p>
            <a:pPr>
              <a:lnSpc>
                <a:spcPct val="150000"/>
              </a:lnSpc>
            </a:pPr>
            <a:r>
              <a:rPr lang="en-US" sz="1500" b="0" i="0" dirty="0">
                <a:solidFill>
                  <a:srgbClr val="FFFFFF"/>
                </a:solidFill>
                <a:effectLst/>
                <a:latin typeface="Proxima Nova"/>
              </a:rPr>
              <a:t>This code prompts the user to enter three numbers, compares them, and identifies the largest among them. The Python code, along with its corresponding output and additional comments explaining each step, is presented below:</a:t>
            </a:r>
            <a:endParaRPr lang="en-AE" sz="15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371617" y="4289898"/>
            <a:ext cx="778213" cy="5447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7B4E8161-E10F-49F3-9A33-622BFF680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1072" y="2605201"/>
            <a:ext cx="5760545" cy="3878726"/>
          </a:xfrm>
        </p:spPr>
      </p:pic>
      <p:pic>
        <p:nvPicPr>
          <p:cNvPr id="12" name="Content Placeholder 11">
            <a:extLst>
              <a:ext uri="{FF2B5EF4-FFF2-40B4-BE49-F238E27FC236}">
                <a16:creationId xmlns:a16="http://schemas.microsoft.com/office/drawing/2014/main" id="{C0325F12-AA93-4793-86B8-9A06CEC1261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26213" y="3694381"/>
            <a:ext cx="3490391" cy="1191034"/>
          </a:xfrm>
        </p:spPr>
      </p:pic>
    </p:spTree>
    <p:extLst>
      <p:ext uri="{BB962C8B-B14F-4D97-AF65-F5344CB8AC3E}">
        <p14:creationId xmlns:p14="http://schemas.microsoft.com/office/powerpoint/2010/main" val="4115997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5 - Continue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presents a simple program utilizing a while loop that interacts with the user, prompting them to continue or exit by entering 'Y' or any other key, respectively. The loop keeps track of how many times it executes, and the final count is printed as output.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3" name="Content Placeholder 12">
            <a:extLst>
              <a:ext uri="{FF2B5EF4-FFF2-40B4-BE49-F238E27FC236}">
                <a16:creationId xmlns:a16="http://schemas.microsoft.com/office/drawing/2014/main" id="{2EFF8478-4B49-4007-AD0E-030825787C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226213" y="3677873"/>
            <a:ext cx="4725059" cy="1152686"/>
          </a:xfrm>
        </p:spPr>
      </p:pic>
      <p:pic>
        <p:nvPicPr>
          <p:cNvPr id="20" name="Content Placeholder 19">
            <a:extLst>
              <a:ext uri="{FF2B5EF4-FFF2-40B4-BE49-F238E27FC236}">
                <a16:creationId xmlns:a16="http://schemas.microsoft.com/office/drawing/2014/main" id="{DC19815E-E75B-41D7-ABAB-874BF4E4B65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2217" y="2594256"/>
            <a:ext cx="6347280" cy="387304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096000" y="4330931"/>
            <a:ext cx="936567" cy="49962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33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6 - Fizz Buzz</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demonstrates the classic Fizz Buzz problem. It iterates through numbers from 1 to 100 and prints "Fizz" for multiples of 3,  "Buzz" for multiples of 5, "Fizz Buzz" for numbers that are multiples of both 3 and 5, and the number itself otherwise.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133246" y="215684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175558" y="4108993"/>
            <a:ext cx="936567" cy="49962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0A2B505-6073-4255-A1C7-DB8CFE4011C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602"/>
          <a:stretch/>
        </p:blipFill>
        <p:spPr>
          <a:xfrm>
            <a:off x="528181" y="2618508"/>
            <a:ext cx="5707087" cy="4004478"/>
          </a:xfrm>
        </p:spPr>
      </p:pic>
      <p:pic>
        <p:nvPicPr>
          <p:cNvPr id="17" name="Content Placeholder 16">
            <a:extLst>
              <a:ext uri="{FF2B5EF4-FFF2-40B4-BE49-F238E27FC236}">
                <a16:creationId xmlns:a16="http://schemas.microsoft.com/office/drawing/2014/main" id="{44B30E28-F2E9-4F3B-B3B5-97248AFE85D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44270" y="2670614"/>
            <a:ext cx="782089" cy="3952372"/>
          </a:xfrm>
        </p:spPr>
      </p:pic>
      <p:pic>
        <p:nvPicPr>
          <p:cNvPr id="21" name="Picture 20">
            <a:extLst>
              <a:ext uri="{FF2B5EF4-FFF2-40B4-BE49-F238E27FC236}">
                <a16:creationId xmlns:a16="http://schemas.microsoft.com/office/drawing/2014/main" id="{E985E831-5869-4425-8D99-9BE485C89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3468" y="2618508"/>
            <a:ext cx="740466" cy="4028729"/>
          </a:xfrm>
          <a:prstGeom prst="rect">
            <a:avLst/>
          </a:prstGeom>
        </p:spPr>
      </p:pic>
      <p:pic>
        <p:nvPicPr>
          <p:cNvPr id="23" name="Picture 22">
            <a:extLst>
              <a:ext uri="{FF2B5EF4-FFF2-40B4-BE49-F238E27FC236}">
                <a16:creationId xmlns:a16="http://schemas.microsoft.com/office/drawing/2014/main" id="{EAE8C8D6-C8BC-4715-9525-F9E88C8A9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1666" y="2618508"/>
            <a:ext cx="751641" cy="3952372"/>
          </a:xfrm>
          <a:prstGeom prst="rect">
            <a:avLst/>
          </a:prstGeom>
        </p:spPr>
      </p:pic>
      <p:pic>
        <p:nvPicPr>
          <p:cNvPr id="25" name="Picture 24">
            <a:extLst>
              <a:ext uri="{FF2B5EF4-FFF2-40B4-BE49-F238E27FC236}">
                <a16:creationId xmlns:a16="http://schemas.microsoft.com/office/drawing/2014/main" id="{FDB8218D-4C32-46BF-8912-D6178DEE02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1039" y="2618508"/>
            <a:ext cx="523948" cy="1667108"/>
          </a:xfrm>
          <a:prstGeom prst="rect">
            <a:avLst/>
          </a:prstGeom>
        </p:spPr>
      </p:pic>
      <p:cxnSp>
        <p:nvCxnSpPr>
          <p:cNvPr id="50" name="Straight Connector 49">
            <a:extLst>
              <a:ext uri="{FF2B5EF4-FFF2-40B4-BE49-F238E27FC236}">
                <a16:creationId xmlns:a16="http://schemas.microsoft.com/office/drawing/2014/main" id="{9E48DBBF-8B90-499A-AEBD-724A00A94AD6}"/>
              </a:ext>
            </a:extLst>
          </p:cNvPr>
          <p:cNvCxnSpPr>
            <a:cxnSpLocks/>
          </p:cNvCxnSpPr>
          <p:nvPr/>
        </p:nvCxnSpPr>
        <p:spPr>
          <a:xfrm>
            <a:off x="7849900"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0996E67D-DF44-4693-A2C6-D771D199A82D}"/>
              </a:ext>
            </a:extLst>
          </p:cNvPr>
          <p:cNvCxnSpPr>
            <a:cxnSpLocks/>
          </p:cNvCxnSpPr>
          <p:nvPr/>
        </p:nvCxnSpPr>
        <p:spPr>
          <a:xfrm flipV="1">
            <a:off x="8287774"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BC5E52C9-9C3E-463A-BC13-D96B7DBB835C}"/>
              </a:ext>
            </a:extLst>
          </p:cNvPr>
          <p:cNvCxnSpPr>
            <a:cxnSpLocks/>
          </p:cNvCxnSpPr>
          <p:nvPr/>
        </p:nvCxnSpPr>
        <p:spPr>
          <a:xfrm>
            <a:off x="9066329"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12C4572C-6157-4DEC-A2AC-F503A0DDC4FF}"/>
              </a:ext>
            </a:extLst>
          </p:cNvPr>
          <p:cNvCxnSpPr>
            <a:cxnSpLocks/>
          </p:cNvCxnSpPr>
          <p:nvPr/>
        </p:nvCxnSpPr>
        <p:spPr>
          <a:xfrm flipV="1">
            <a:off x="9504203"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802CFAD2-799F-4168-927A-DA68303CF931}"/>
              </a:ext>
            </a:extLst>
          </p:cNvPr>
          <p:cNvCxnSpPr>
            <a:cxnSpLocks/>
          </p:cNvCxnSpPr>
          <p:nvPr/>
        </p:nvCxnSpPr>
        <p:spPr>
          <a:xfrm>
            <a:off x="10249507" y="6713648"/>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BB9142B5-A5CA-46DF-9376-6004C91E6089}"/>
              </a:ext>
            </a:extLst>
          </p:cNvPr>
          <p:cNvCxnSpPr>
            <a:cxnSpLocks/>
          </p:cNvCxnSpPr>
          <p:nvPr/>
        </p:nvCxnSpPr>
        <p:spPr>
          <a:xfrm flipV="1">
            <a:off x="10687381" y="2642640"/>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F5DDD699-AB32-4318-A24B-FDB0E052B9ED}"/>
              </a:ext>
            </a:extLst>
          </p:cNvPr>
          <p:cNvCxnSpPr>
            <a:cxnSpLocks/>
          </p:cNvCxnSpPr>
          <p:nvPr/>
        </p:nvCxnSpPr>
        <p:spPr>
          <a:xfrm>
            <a:off x="8287774" y="2670614"/>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id="{10E4CDD8-BA22-4CD1-AAD4-ECBF4933EDE4}"/>
              </a:ext>
            </a:extLst>
          </p:cNvPr>
          <p:cNvCxnSpPr>
            <a:cxnSpLocks/>
          </p:cNvCxnSpPr>
          <p:nvPr/>
        </p:nvCxnSpPr>
        <p:spPr>
          <a:xfrm>
            <a:off x="9504203" y="2671053"/>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AC2EA777-FA73-4E8E-953F-A990DC1274BD}"/>
              </a:ext>
            </a:extLst>
          </p:cNvPr>
          <p:cNvCxnSpPr>
            <a:cxnSpLocks/>
          </p:cNvCxnSpPr>
          <p:nvPr/>
        </p:nvCxnSpPr>
        <p:spPr>
          <a:xfrm>
            <a:off x="10687381" y="2640343"/>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7" name="Oval 66">
            <a:extLst>
              <a:ext uri="{FF2B5EF4-FFF2-40B4-BE49-F238E27FC236}">
                <a16:creationId xmlns:a16="http://schemas.microsoft.com/office/drawing/2014/main" id="{F4C25933-5E9E-43B6-BB74-E619E023CFE4}"/>
              </a:ext>
            </a:extLst>
          </p:cNvPr>
          <p:cNvSpPr/>
          <p:nvPr/>
        </p:nvSpPr>
        <p:spPr>
          <a:xfrm>
            <a:off x="7817644" y="671364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
        <p:nvSpPr>
          <p:cNvPr id="68" name="Oval 67">
            <a:extLst>
              <a:ext uri="{FF2B5EF4-FFF2-40B4-BE49-F238E27FC236}">
                <a16:creationId xmlns:a16="http://schemas.microsoft.com/office/drawing/2014/main" id="{7D243D05-5899-4B34-BA67-42869E71153C}"/>
              </a:ext>
            </a:extLst>
          </p:cNvPr>
          <p:cNvSpPr/>
          <p:nvPr/>
        </p:nvSpPr>
        <p:spPr>
          <a:xfrm>
            <a:off x="9046355" y="671364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
        <p:nvSpPr>
          <p:cNvPr id="69" name="Oval 68">
            <a:extLst>
              <a:ext uri="{FF2B5EF4-FFF2-40B4-BE49-F238E27FC236}">
                <a16:creationId xmlns:a16="http://schemas.microsoft.com/office/drawing/2014/main" id="{E60D1735-BEA4-4C66-B3C9-470C78D8F3BA}"/>
              </a:ext>
            </a:extLst>
          </p:cNvPr>
          <p:cNvSpPr/>
          <p:nvPr/>
        </p:nvSpPr>
        <p:spPr>
          <a:xfrm>
            <a:off x="10203774" y="669078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3271987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986</TotalTime>
  <Words>2723</Words>
  <Application>Microsoft Office PowerPoint</Application>
  <PresentationFormat>Widescreen</PresentationFormat>
  <Paragraphs>219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Monotype Corsiva</vt:lpstr>
      <vt:lpstr>Proxima Nova</vt:lpstr>
      <vt:lpstr>Söhne</vt:lpstr>
      <vt:lpstr>office theme</vt:lpstr>
      <vt:lpstr>PowerPoint Presentation</vt:lpstr>
      <vt:lpstr>Table Of Contents </vt:lpstr>
      <vt:lpstr>PowerPoint Presentation</vt:lpstr>
      <vt:lpstr>Chapter 1 Ex 1 – User Input Output</vt:lpstr>
      <vt:lpstr>Chapter 1 Ex 2 - Math's</vt:lpstr>
      <vt:lpstr>Chapter 1 Ex 3 - Is it Triangle</vt:lpstr>
      <vt:lpstr>Chapter 1 Ex 4 - Largest Number</vt:lpstr>
      <vt:lpstr>Chapter 1 Ex 5 - Continue</vt:lpstr>
      <vt:lpstr>Chapter 1 Ex 6 - Fizz Buzz</vt:lpstr>
      <vt:lpstr>Chapter 1 Ex 7 - Even Numbers</vt:lpstr>
      <vt:lpstr>Chapter 1 Ex 8 - Print Pattern</vt:lpstr>
      <vt:lpstr>Chapter 1 Ex 9 - Integer List</vt:lpstr>
      <vt:lpstr>Chapter 1 Ex 10 - Film Dictionary</vt:lpstr>
      <vt:lpstr>Chapter 1 Ex 11 - Year Tuples</vt:lpstr>
      <vt:lpstr>Chapter 1 Ex 12 - Area Function</vt:lpstr>
      <vt:lpstr>Chapter 1 Ex 13 - Product of list items</vt:lpstr>
      <vt:lpstr>Chapter 1 Bonus Ex A - Multiplication Tables</vt:lpstr>
      <vt:lpstr>Chapter 1 Bonus Ex B - Locations List</vt:lpstr>
      <vt:lpstr>Chapter 1 Bonus Ex C - Calculator Function</vt:lpstr>
      <vt:lpstr>Chapter 1 Further Ex I - Count seconds</vt:lpstr>
      <vt:lpstr>Chapter 1 Further Ex II - Sum of Digits in number</vt:lpstr>
      <vt:lpstr>Chapter 1 Further Ex III - Arrows</vt:lpstr>
      <vt:lpstr>Chapter 1 Further Ex IV - Count items</vt:lpstr>
      <vt:lpstr>Chapter 1 Further Ex V - Lamda function</vt:lpstr>
      <vt:lpstr>PowerPoint Presentation</vt:lpstr>
      <vt:lpstr>Chapter 2 Ex 1 - Welcome</vt:lpstr>
      <vt:lpstr>Chapter 2 Ex 2 - Managing Layout</vt:lpstr>
      <vt:lpstr>Chapter 2 Ex 2 b - Square Grid</vt:lpstr>
      <vt:lpstr>Chapter 2 Ex 3 - Login page</vt:lpstr>
      <vt:lpstr>Chapter 2 Ex 4 – Registration page </vt:lpstr>
      <vt:lpstr>Chapter 2 Ex 4 – Registration page </vt:lpstr>
      <vt:lpstr>Chapter 2 Ex 5 - Calculator</vt:lpstr>
      <vt:lpstr>Chapter 2 Ex A Bonus - Temperature Converter</vt:lpstr>
      <vt:lpstr>Chapter 2 Ex B Bonus - Age Calculator</vt:lpstr>
      <vt:lpstr>Chapter 2 Further Ex I - Count characters</vt:lpstr>
      <vt:lpstr>Chapter 2 Further Ex II - Capitalize letters</vt:lpstr>
      <vt:lpstr>PowerPoint Presentation</vt:lpstr>
      <vt:lpstr>Chapter 3 Ex 1 - Greeting App</vt:lpstr>
      <vt:lpstr>Chapter 3 Ex 2 - Coffee Vending Machine</vt:lpstr>
      <vt:lpstr>Chapter 3 Ex 2 - Coffee Vending Machine</vt:lpstr>
      <vt:lpstr>Chapter 3 Ex 3 – Area Function</vt:lpstr>
      <vt:lpstr>Chapter 3 Ex 4 - Draw Shape</vt:lpstr>
      <vt:lpstr>Chapter 3 Bonus - Burger Shack Vendor</vt:lpstr>
      <vt:lpstr>Chapter 3 Bonus - Burger Shack Vendor</vt:lpstr>
      <vt:lpstr>Chapter 3 Bonus - Burger Shack Vendor</vt:lpstr>
      <vt:lpstr>Chapter 3 Further Ex I - Vending Machine</vt:lpstr>
      <vt:lpstr>Chapter 3 Further Ex II - Guess Word</vt:lpstr>
      <vt:lpstr>PowerPoint Presentation</vt:lpstr>
      <vt:lpstr>Chapter 4 Ex 1 - User information</vt:lpstr>
      <vt:lpstr>Chapter 4 Ex 2 - CountString</vt:lpstr>
      <vt:lpstr>Chapter 4 Ex 3 - Reading to a List</vt:lpstr>
      <vt:lpstr>Chapter 4 Ex 4 – Letter Count</vt:lpstr>
      <vt:lpstr>Chapter 4 Ex 5 – Password Check</vt:lpstr>
      <vt:lpstr>Chapter 4 Bonus Ex A - Petrol Price</vt:lpstr>
      <vt:lpstr>Chapter 4 Further Ex I - Check Input</vt:lpstr>
      <vt:lpstr>PowerPoint Presentation</vt:lpstr>
      <vt:lpstr>Chapter 5 Ex 1 - Woof Woof</vt:lpstr>
      <vt:lpstr>Chapter 5 Ex 2 - Student Class</vt:lpstr>
      <vt:lpstr>Chapter 5 Ex 3 - Employee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pathan .</cp:lastModifiedBy>
  <cp:revision>56</cp:revision>
  <dcterms:created xsi:type="dcterms:W3CDTF">2023-12-11T13:16:21Z</dcterms:created>
  <dcterms:modified xsi:type="dcterms:W3CDTF">2023-12-13T04:05:51Z</dcterms:modified>
</cp:coreProperties>
</file>